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311" r:id="rId6"/>
    <p:sldId id="31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3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15" r:id="rId33"/>
    <p:sldId id="288" r:id="rId34"/>
    <p:sldId id="289" r:id="rId35"/>
    <p:sldId id="290" r:id="rId36"/>
    <p:sldId id="291" r:id="rId37"/>
    <p:sldId id="292" r:id="rId38"/>
    <p:sldId id="314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0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9DE"/>
          </a:solidFill>
        </a:fill>
      </a:tcStyle>
    </a:wholeTbl>
    <a:band2H>
      <a:tcTxStyle/>
      <a:tcStyle>
        <a:tcBdr/>
        <a:fill>
          <a:solidFill>
            <a:srgbClr val="E9EDE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ECA"/>
          </a:solidFill>
        </a:fill>
      </a:tcStyle>
    </a:wholeTbl>
    <a:band2H>
      <a:tcTxStyle/>
      <a:tcStyle>
        <a:tcBdr/>
        <a:fill>
          <a:solidFill>
            <a:srgbClr val="FDEF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HSM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37463800000000003"/>
          <c:y val="0"/>
          <c:w val="0.25072499999999998"/>
          <c:h val="0.157834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347899999999999"/>
          <c:y val="0.157834"/>
          <c:w val="0.79316900000000001"/>
          <c:h val="0.746596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HSM销售额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等线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774424</c:v>
                </c:pt>
                <c:pt idx="1">
                  <c:v>908925</c:v>
                </c:pt>
                <c:pt idx="2">
                  <c:v>1018165</c:v>
                </c:pt>
                <c:pt idx="3">
                  <c:v>995573</c:v>
                </c:pt>
                <c:pt idx="4">
                  <c:v>2294617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603752784"/>
        <c:axId val="1603753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HSM销售数量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</c:v>
                </c:pt>
                <c:pt idx="1">
                  <c:v>16</c:v>
                </c:pt>
                <c:pt idx="2">
                  <c:v>32</c:v>
                </c:pt>
                <c:pt idx="3">
                  <c:v>46</c:v>
                </c:pt>
                <c:pt idx="4">
                  <c:v>114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3739184"/>
        <c:axId val="1603740272"/>
      </c:lineChart>
      <c:catAx>
        <c:axId val="1603752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53328"/>
        <c:crosses val="autoZero"/>
        <c:auto val="1"/>
        <c:lblAlgn val="ctr"/>
        <c:lblOffset val="100"/>
        <c:noMultiLvlLbl val="1"/>
      </c:catAx>
      <c:valAx>
        <c:axId val="1603753328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52784"/>
        <c:crosses val="autoZero"/>
        <c:crossBetween val="between"/>
        <c:majorUnit val="600000"/>
        <c:minorUnit val="300000"/>
      </c:valAx>
      <c:catAx>
        <c:axId val="160373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1603740272"/>
        <c:crosses val="autoZero"/>
        <c:auto val="1"/>
        <c:lblAlgn val="ctr"/>
        <c:lblOffset val="100"/>
        <c:noMultiLvlLbl val="1"/>
      </c:catAx>
      <c:valAx>
        <c:axId val="1603740272"/>
        <c:scaling>
          <c:orientation val="minMax"/>
        </c:scaling>
        <c:delete val="0"/>
        <c:axPos val="r"/>
        <c:numFmt formatCode="#,##0_);\(#,##0\)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39184"/>
        <c:crosses val="max"/>
        <c:crossBetween val="between"/>
        <c:majorUnit val="30"/>
        <c:minorUnit val="1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9616800000000001"/>
          <c:y val="8.8993199999999995E-2"/>
          <c:w val="0.59462700000000002"/>
          <c:h val="9.14563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HSA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37947500000000001"/>
          <c:y val="0"/>
          <c:w val="0.24104999999999999"/>
          <c:h val="0.152261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220000000000001"/>
          <c:y val="0.15226100000000001"/>
          <c:w val="0.78771400000000003"/>
          <c:h val="0.755102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HSA销售额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2697446</c:v>
                </c:pt>
                <c:pt idx="1">
                  <c:v>2813841</c:v>
                </c:pt>
                <c:pt idx="2">
                  <c:v>5000529</c:v>
                </c:pt>
                <c:pt idx="3">
                  <c:v>6341214</c:v>
                </c:pt>
                <c:pt idx="4">
                  <c:v>4032462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603744624"/>
        <c:axId val="16037451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HSA销售台数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67</c:v>
                </c:pt>
                <c:pt idx="1">
                  <c:v>99</c:v>
                </c:pt>
                <c:pt idx="2">
                  <c:v>226</c:v>
                </c:pt>
                <c:pt idx="3">
                  <c:v>241</c:v>
                </c:pt>
                <c:pt idx="4">
                  <c:v>195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3745712"/>
        <c:axId val="1603746256"/>
      </c:lineChart>
      <c:catAx>
        <c:axId val="16037446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45168"/>
        <c:crosses val="autoZero"/>
        <c:auto val="1"/>
        <c:lblAlgn val="ctr"/>
        <c:lblOffset val="100"/>
        <c:noMultiLvlLbl val="1"/>
      </c:catAx>
      <c:valAx>
        <c:axId val="160374516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44624"/>
        <c:crosses val="autoZero"/>
        <c:crossBetween val="between"/>
        <c:majorUnit val="1750000"/>
        <c:minorUnit val="875000"/>
      </c:valAx>
      <c:catAx>
        <c:axId val="1603745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1603746256"/>
        <c:crosses val="autoZero"/>
        <c:auto val="1"/>
        <c:lblAlgn val="ctr"/>
        <c:lblOffset val="100"/>
        <c:noMultiLvlLbl val="1"/>
      </c:catAx>
      <c:valAx>
        <c:axId val="1603746256"/>
        <c:scaling>
          <c:orientation val="minMax"/>
        </c:scaling>
        <c:delete val="0"/>
        <c:axPos val="r"/>
        <c:numFmt formatCode="0&quot; &quot;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45712"/>
        <c:crosses val="max"/>
        <c:crossBetween val="between"/>
        <c:majorUnit val="65"/>
        <c:minorUnit val="32.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9994300000000001"/>
          <c:y val="8.81329E-2"/>
          <c:w val="0.62229800000000002"/>
          <c:h val="8.910990000000000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595959"/>
                </a:solidFill>
                <a:latin typeface="等线"/>
              </a:defRPr>
            </a:pPr>
            <a:r>
              <a:rPr lang="en-US" sz="1800" b="0" i="0" u="none" strike="noStrike">
                <a:solidFill>
                  <a:srgbClr val="595959"/>
                </a:solidFill>
                <a:latin typeface="等线"/>
              </a:rPr>
              <a:t>HSA </a:t>
            </a:r>
            <a:r>
              <a:rPr lang="zh-CN" altLang="en-US" sz="1800" b="0" i="0" u="none" strike="noStrike">
                <a:solidFill>
                  <a:srgbClr val="595959"/>
                </a:solidFill>
                <a:latin typeface="等线"/>
              </a:rPr>
              <a:t>历年销售额</a:t>
            </a:r>
          </a:p>
        </c:rich>
      </c:tx>
      <c:layout>
        <c:manualLayout>
          <c:xMode val="edge"/>
          <c:yMode val="edge"/>
          <c:x val="0.40928599999999998"/>
          <c:y val="0"/>
          <c:w val="0.18142900000000001"/>
          <c:h val="0.137332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10707"/>
          <c:y val="0.13733200000000001"/>
          <c:w val="0.884293"/>
          <c:h val="0.777889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智·源 销售额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2018年</c:v>
                </c:pt>
                <c:pt idx="1">
                  <c:v>2019年</c:v>
                </c:pt>
                <c:pt idx="2">
                  <c:v>2020年</c:v>
                </c:pt>
                <c:pt idx="3">
                  <c:v>2021年</c:v>
                </c:pt>
                <c:pt idx="4">
                  <c:v>2022年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500000</c:v>
                </c:pt>
                <c:pt idx="1">
                  <c:v>8000000</c:v>
                </c:pt>
                <c:pt idx="2">
                  <c:v>20000000</c:v>
                </c:pt>
                <c:pt idx="3">
                  <c:v>35000000</c:v>
                </c:pt>
                <c:pt idx="4">
                  <c:v>50000000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603747888"/>
        <c:axId val="1603742448"/>
      </c:barChart>
      <c:catAx>
        <c:axId val="16037478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42448"/>
        <c:crosses val="autoZero"/>
        <c:auto val="1"/>
        <c:lblAlgn val="ctr"/>
        <c:lblOffset val="100"/>
        <c:noMultiLvlLbl val="1"/>
      </c:catAx>
      <c:valAx>
        <c:axId val="160374244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等线"/>
              </a:defRPr>
            </a:pPr>
            <a:endParaRPr lang="zh-CN"/>
          </a:p>
        </c:txPr>
        <c:crossAx val="1603747888"/>
        <c:crosses val="autoZero"/>
        <c:crossBetween val="between"/>
        <c:majorUnit val="12500000"/>
        <c:minorUnit val="6250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0092199999999999"/>
          <c:y val="7.5176199999999999E-2"/>
          <c:w val="0.67507300000000003"/>
          <c:h val="8.28238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等线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C879F4-6F08-4993-8B2C-C2E8D7F56CAF}" type="presOf" srcId="{604044E4-B645-42C9-94A0-C59BBC76066D}" destId="{AC58122B-1E64-498F-8555-60DBF85AB278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E08EDBB6-3E96-42EA-BC7C-DF87D46F5B4C}" type="presOf" srcId="{A1D73A12-40F4-4C7A-9C54-7A356A6F4853}" destId="{1C026FD0-E3FA-4A15-8D66-BEEFFAADC2F0}" srcOrd="0" destOrd="0" presId="urn:microsoft.com/office/officeart/2009/3/layout/StepUpProcess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9BF4834C-B670-4AEB-8D95-4BA29B6A06A5}" type="presOf" srcId="{663AEE36-C326-4E6D-A211-C1C8EB791E71}" destId="{1C026FD0-E3FA-4A15-8D66-BEEFFAADC2F0}" srcOrd="0" destOrd="1" presId="urn:microsoft.com/office/officeart/2009/3/layout/StepUpProcess"/>
    <dgm:cxn modelId="{9AE8574B-2464-4BFD-8070-EB16BBC91307}" type="presOf" srcId="{F89D3C0B-366F-4293-BFDA-3A9830E5A573}" destId="{5F96CD34-A340-45ED-AC7D-BC9D9B10CF08}" srcOrd="0" destOrd="0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9C073957-6B86-4A77-968B-E95C314EA9B8}" type="presOf" srcId="{7DC29EDA-C515-4BAF-A293-B379D8E3321E}" destId="{5F96CD34-A340-45ED-AC7D-BC9D9B10CF08}" srcOrd="0" destOrd="1" presId="urn:microsoft.com/office/officeart/2009/3/layout/StepUpProcess"/>
    <dgm:cxn modelId="{788572CA-C3F3-4F8B-B369-F997CF502396}" type="presOf" srcId="{263EC969-BF70-4133-8589-EAC9105D6DE3}" destId="{AD12F340-87E4-413F-BE29-D7F3E1C8DAE2}" srcOrd="0" destOrd="0" presId="urn:microsoft.com/office/officeart/2009/3/layout/StepUpProcess"/>
    <dgm:cxn modelId="{2EE036C8-C68C-42E9-B251-602A9BF9E3F2}" type="presOf" srcId="{F65DC3DA-38C8-4D3B-A43B-B6AA11B06429}" destId="{AC58122B-1E64-498F-8555-60DBF85AB278}" srcOrd="0" destOrd="1" presId="urn:microsoft.com/office/officeart/2009/3/layout/StepUpProcess"/>
    <dgm:cxn modelId="{D9ED5BE3-5159-4085-92B5-B37D4DB2EE0A}" type="presOf" srcId="{075B8F5A-0D7F-4989-939D-FDFF24442AB1}" destId="{5F96CD34-A340-45ED-AC7D-BC9D9B10CF08}" srcOrd="0" destOrd="2" presId="urn:microsoft.com/office/officeart/2009/3/layout/StepUpProcess"/>
    <dgm:cxn modelId="{3069F18F-D6C1-427A-B702-543326486508}" type="presOf" srcId="{6337988C-B1FA-436A-A681-ADFC5B34431F}" destId="{AD12F340-87E4-413F-BE29-D7F3E1C8DAE2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75786C7B-0E16-4C7C-8A46-FAB50DE2E1B6}" type="presOf" srcId="{E6125282-74D9-435D-9823-4E6196448814}" destId="{BE660ADB-38EC-43FE-A4FF-FA594A11E1A5}" srcOrd="0" destOrd="0" presId="urn:microsoft.com/office/officeart/2009/3/layout/StepUpProcess"/>
    <dgm:cxn modelId="{0302A989-EE71-4AED-92AA-8F2FA6B4E2CC}" type="presOf" srcId="{069E0ED1-EF36-43E0-981F-8FECC6061F60}" destId="{8868649C-D20C-4171-AD80-D3545666DC4C}" srcOrd="0" destOrd="0" presId="urn:microsoft.com/office/officeart/2009/3/layout/StepUpProcess"/>
    <dgm:cxn modelId="{9EA0D738-1E97-4BBC-84CE-6E974419C07D}" type="presOf" srcId="{026114FD-87EF-4526-8118-96DBE034C1E7}" destId="{8868649C-D20C-4171-AD80-D3545666DC4C}" srcOrd="0" destOrd="1" presId="urn:microsoft.com/office/officeart/2009/3/layout/StepUpProcess"/>
    <dgm:cxn modelId="{A0942877-CA2F-48BD-9278-6867D345AEF4}" type="presOf" srcId="{2275457A-E01C-4BCC-8FFA-6B1AD1C38B31}" destId="{5F96CD34-A340-45ED-AC7D-BC9D9B10CF08}" srcOrd="0" destOrd="3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2FF0BAA9-20DD-4993-AE47-EF4F8CF2CFB0}" type="presParOf" srcId="{BE660ADB-38EC-43FE-A4FF-FA594A11E1A5}" destId="{86A06454-6CE2-495D-8858-F41F59EAF516}" srcOrd="0" destOrd="0" presId="urn:microsoft.com/office/officeart/2009/3/layout/StepUpProcess"/>
    <dgm:cxn modelId="{BC988DDF-ECF4-4D5E-9ADE-BE6227703C2F}" type="presParOf" srcId="{86A06454-6CE2-495D-8858-F41F59EAF516}" destId="{4C2C660D-895E-4A4C-8345-CF6CA9B51410}" srcOrd="0" destOrd="0" presId="urn:microsoft.com/office/officeart/2009/3/layout/StepUpProcess"/>
    <dgm:cxn modelId="{49B075FE-A737-47AA-8448-1C65B7F9762C}" type="presParOf" srcId="{86A06454-6CE2-495D-8858-F41F59EAF516}" destId="{1C026FD0-E3FA-4A15-8D66-BEEFFAADC2F0}" srcOrd="1" destOrd="0" presId="urn:microsoft.com/office/officeart/2009/3/layout/StepUpProcess"/>
    <dgm:cxn modelId="{5D335C02-F4FA-4532-AA61-DF30F5FD121A}" type="presParOf" srcId="{86A06454-6CE2-495D-8858-F41F59EAF516}" destId="{B30F84F9-0B90-49D7-979A-6C287F9BA709}" srcOrd="2" destOrd="0" presId="urn:microsoft.com/office/officeart/2009/3/layout/StepUpProcess"/>
    <dgm:cxn modelId="{2FB08DAC-1C3C-4303-8872-1D7E44BCEB57}" type="presParOf" srcId="{BE660ADB-38EC-43FE-A4FF-FA594A11E1A5}" destId="{2E94DDAC-279D-4A9A-9002-9A9DD62938E2}" srcOrd="1" destOrd="0" presId="urn:microsoft.com/office/officeart/2009/3/layout/StepUpProcess"/>
    <dgm:cxn modelId="{289DE3AD-9570-4F65-859E-753BE4A03DC2}" type="presParOf" srcId="{2E94DDAC-279D-4A9A-9002-9A9DD62938E2}" destId="{5AFB5263-DE67-48B5-8545-D5A48E4D6920}" srcOrd="0" destOrd="0" presId="urn:microsoft.com/office/officeart/2009/3/layout/StepUpProcess"/>
    <dgm:cxn modelId="{ABCC6E70-4F82-456A-958F-85A121062A82}" type="presParOf" srcId="{BE660ADB-38EC-43FE-A4FF-FA594A11E1A5}" destId="{0DA921EF-408A-48F4-95FD-8D519F142918}" srcOrd="2" destOrd="0" presId="urn:microsoft.com/office/officeart/2009/3/layout/StepUpProcess"/>
    <dgm:cxn modelId="{61F40DB0-F0D6-407A-8F6B-AC0826D0E6B6}" type="presParOf" srcId="{0DA921EF-408A-48F4-95FD-8D519F142918}" destId="{D7C96B1C-841C-47CE-9664-AC213123C25B}" srcOrd="0" destOrd="0" presId="urn:microsoft.com/office/officeart/2009/3/layout/StepUpProcess"/>
    <dgm:cxn modelId="{1F2C9A11-05D5-465B-A89F-D7FA6481AA46}" type="presParOf" srcId="{0DA921EF-408A-48F4-95FD-8D519F142918}" destId="{AC58122B-1E64-498F-8555-60DBF85AB278}" srcOrd="1" destOrd="0" presId="urn:microsoft.com/office/officeart/2009/3/layout/StepUpProcess"/>
    <dgm:cxn modelId="{E78BBD7F-0ED5-44B3-A7AF-3B61AD7E6CB7}" type="presParOf" srcId="{0DA921EF-408A-48F4-95FD-8D519F142918}" destId="{EB842FFE-C275-4436-8EBF-20C969A9BFF8}" srcOrd="2" destOrd="0" presId="urn:microsoft.com/office/officeart/2009/3/layout/StepUpProcess"/>
    <dgm:cxn modelId="{258805D9-233B-429B-A98E-FEF90BEE4257}" type="presParOf" srcId="{BE660ADB-38EC-43FE-A4FF-FA594A11E1A5}" destId="{28E9F9A4-138E-4C48-8F76-B0D4FE2B21E3}" srcOrd="3" destOrd="0" presId="urn:microsoft.com/office/officeart/2009/3/layout/StepUpProcess"/>
    <dgm:cxn modelId="{F67F9020-0688-4EB0-8F55-5A053E337398}" type="presParOf" srcId="{28E9F9A4-138E-4C48-8F76-B0D4FE2B21E3}" destId="{C2F07A16-56F0-4A96-9DD4-7C3379AED3AD}" srcOrd="0" destOrd="0" presId="urn:microsoft.com/office/officeart/2009/3/layout/StepUpProcess"/>
    <dgm:cxn modelId="{1ECF33F1-15A5-4F0D-89C8-068004B0CD7B}" type="presParOf" srcId="{BE660ADB-38EC-43FE-A4FF-FA594A11E1A5}" destId="{361C35A7-6643-4B74-A1DD-2683B0F28FD1}" srcOrd="4" destOrd="0" presId="urn:microsoft.com/office/officeart/2009/3/layout/StepUpProcess"/>
    <dgm:cxn modelId="{C3699C02-5533-4ADD-8277-2E7EA935B09E}" type="presParOf" srcId="{361C35A7-6643-4B74-A1DD-2683B0F28FD1}" destId="{B1029B47-639F-4115-A09E-373B1C8DA56D}" srcOrd="0" destOrd="0" presId="urn:microsoft.com/office/officeart/2009/3/layout/StepUpProcess"/>
    <dgm:cxn modelId="{12786DC0-E8E6-4CAA-A195-E98B367159D2}" type="presParOf" srcId="{361C35A7-6643-4B74-A1DD-2683B0F28FD1}" destId="{8868649C-D20C-4171-AD80-D3545666DC4C}" srcOrd="1" destOrd="0" presId="urn:microsoft.com/office/officeart/2009/3/layout/StepUpProcess"/>
    <dgm:cxn modelId="{802381E3-2A39-4BF3-BCAC-6F78075C953C}" type="presParOf" srcId="{361C35A7-6643-4B74-A1DD-2683B0F28FD1}" destId="{D6126EE4-6309-48BD-9B95-8C6376C9CF78}" srcOrd="2" destOrd="0" presId="urn:microsoft.com/office/officeart/2009/3/layout/StepUpProcess"/>
    <dgm:cxn modelId="{B93396BE-F290-431E-8A2D-1AE0F851195D}" type="presParOf" srcId="{BE660ADB-38EC-43FE-A4FF-FA594A11E1A5}" destId="{81092D46-6C2B-4087-BA13-5584B7F9143E}" srcOrd="5" destOrd="0" presId="urn:microsoft.com/office/officeart/2009/3/layout/StepUpProcess"/>
    <dgm:cxn modelId="{F85F904F-25DF-4F5E-BC9A-5006D0A4D157}" type="presParOf" srcId="{81092D46-6C2B-4087-BA13-5584B7F9143E}" destId="{1283E0E8-CFDE-4E86-A185-6EA8EF8CCE03}" srcOrd="0" destOrd="0" presId="urn:microsoft.com/office/officeart/2009/3/layout/StepUpProcess"/>
    <dgm:cxn modelId="{DB49BFCF-A3ED-484B-B56E-311200F20306}" type="presParOf" srcId="{BE660ADB-38EC-43FE-A4FF-FA594A11E1A5}" destId="{AE335DE0-5375-4367-AAAB-62778477F269}" srcOrd="6" destOrd="0" presId="urn:microsoft.com/office/officeart/2009/3/layout/StepUpProcess"/>
    <dgm:cxn modelId="{7AE4BD69-9767-41B4-8DC7-173E8706C913}" type="presParOf" srcId="{AE335DE0-5375-4367-AAAB-62778477F269}" destId="{95406E05-63B1-4033-9E39-7B58ECA4BF64}" srcOrd="0" destOrd="0" presId="urn:microsoft.com/office/officeart/2009/3/layout/StepUpProcess"/>
    <dgm:cxn modelId="{7E154054-1EAC-4322-BF43-A85871335B89}" type="presParOf" srcId="{AE335DE0-5375-4367-AAAB-62778477F269}" destId="{AD12F340-87E4-413F-BE29-D7F3E1C8DAE2}" srcOrd="1" destOrd="0" presId="urn:microsoft.com/office/officeart/2009/3/layout/StepUpProcess"/>
    <dgm:cxn modelId="{51356ADE-2641-4A8B-AD83-9B3AC5098985}" type="presParOf" srcId="{AE335DE0-5375-4367-AAAB-62778477F269}" destId="{80E24995-DB4D-410D-92FD-6A66A807162D}" srcOrd="2" destOrd="0" presId="urn:microsoft.com/office/officeart/2009/3/layout/StepUpProcess"/>
    <dgm:cxn modelId="{449870A8-7FBE-4DCD-9A3D-A3F682C5BD58}" type="presParOf" srcId="{BE660ADB-38EC-43FE-A4FF-FA594A11E1A5}" destId="{1DA0A495-0649-4838-B8CE-8822BE039B59}" srcOrd="7" destOrd="0" presId="urn:microsoft.com/office/officeart/2009/3/layout/StepUpProcess"/>
    <dgm:cxn modelId="{0C2E3D5D-C14A-4DFD-B563-9A295D047DAE}" type="presParOf" srcId="{1DA0A495-0649-4838-B8CE-8822BE039B59}" destId="{E286C2A8-FA62-449B-9986-6AC396865E5C}" srcOrd="0" destOrd="0" presId="urn:microsoft.com/office/officeart/2009/3/layout/StepUpProcess"/>
    <dgm:cxn modelId="{28313625-70F8-49F5-9239-06DDC051F935}" type="presParOf" srcId="{BE660ADB-38EC-43FE-A4FF-FA594A11E1A5}" destId="{7383A2DD-41B4-4B89-99A8-CEA2806E5C3A}" srcOrd="8" destOrd="0" presId="urn:microsoft.com/office/officeart/2009/3/layout/StepUpProcess"/>
    <dgm:cxn modelId="{57A7BC60-3497-49C1-992F-CC5CB70D3907}" type="presParOf" srcId="{7383A2DD-41B4-4B89-99A8-CEA2806E5C3A}" destId="{5F49902C-8323-40C8-BA89-5D0936371A55}" srcOrd="0" destOrd="0" presId="urn:microsoft.com/office/officeart/2009/3/layout/StepUpProcess"/>
    <dgm:cxn modelId="{6A6AA1D8-BB86-4A85-956E-B94650CDADB0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DF68E9CA-F1B6-4A5B-B8F6-9A757EF28973}" type="presOf" srcId="{5AB33759-1DA0-4DFD-8803-02B490BB88B6}" destId="{E0E02A9A-F20F-4D5D-84FE-EF84542E1210}" srcOrd="0" destOrd="0" presId="urn:microsoft.com/office/officeart/2005/8/layout/chevron1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5998832A-252B-49E2-B4E1-07E8374B8135}" type="presOf" srcId="{9F348330-BEF1-410C-BF1D-B65AA188A647}" destId="{DF2D5961-A03D-44A8-8040-C552C060F6EC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52F8CBE0-A262-4E6E-BABB-35CEF5F3AE85}" type="presOf" srcId="{1275F55F-F1FA-4512-8724-9D306FF68BD1}" destId="{D6AB0DAB-8837-4657-9DAD-50F87186E73B}" srcOrd="0" destOrd="0" presId="urn:microsoft.com/office/officeart/2005/8/layout/chevron1"/>
    <dgm:cxn modelId="{4593C605-0571-4115-811E-553FB6C9657C}" type="presOf" srcId="{D816A446-B38A-4C6C-824A-003C17628546}" destId="{E01BBF2A-113A-4FFE-B357-339D0873F660}" srcOrd="0" destOrd="0" presId="urn:microsoft.com/office/officeart/2005/8/layout/chevron1"/>
    <dgm:cxn modelId="{F2180B84-73E3-4645-8433-90D21C72E3CA}" type="presOf" srcId="{DA0836F0-0B82-4CB5-BB1B-73553E19CD21}" destId="{7399333B-94DA-45B7-A0B4-6B3222E2F8B9}" srcOrd="0" destOrd="0" presId="urn:microsoft.com/office/officeart/2005/8/layout/chevron1"/>
    <dgm:cxn modelId="{6DE3C18C-EC7C-4C4C-928E-D808DC777716}" type="presParOf" srcId="{E01BBF2A-113A-4FFE-B357-339D0873F660}" destId="{7399333B-94DA-45B7-A0B4-6B3222E2F8B9}" srcOrd="0" destOrd="0" presId="urn:microsoft.com/office/officeart/2005/8/layout/chevron1"/>
    <dgm:cxn modelId="{EBF4C0F0-48A0-4EBD-AC54-850E9070C5BC}" type="presParOf" srcId="{E01BBF2A-113A-4FFE-B357-339D0873F660}" destId="{3B1A5C44-2689-4FEC-8502-FDA08A38565D}" srcOrd="1" destOrd="0" presId="urn:microsoft.com/office/officeart/2005/8/layout/chevron1"/>
    <dgm:cxn modelId="{D6F53D58-E47A-4FBE-998D-749C3611C5B2}" type="presParOf" srcId="{E01BBF2A-113A-4FFE-B357-339D0873F660}" destId="{DF2D5961-A03D-44A8-8040-C552C060F6EC}" srcOrd="2" destOrd="0" presId="urn:microsoft.com/office/officeart/2005/8/layout/chevron1"/>
    <dgm:cxn modelId="{FF24C16F-08F2-40D2-AB52-F194D7150134}" type="presParOf" srcId="{E01BBF2A-113A-4FFE-B357-339D0873F660}" destId="{2F3F1E13-A544-4947-8E5A-857E857677C1}" srcOrd="3" destOrd="0" presId="urn:microsoft.com/office/officeart/2005/8/layout/chevron1"/>
    <dgm:cxn modelId="{26B4FF8B-FF42-4B99-B7DD-6AA5D7072289}" type="presParOf" srcId="{E01BBF2A-113A-4FFE-B357-339D0873F660}" destId="{E0E02A9A-F20F-4D5D-84FE-EF84542E1210}" srcOrd="4" destOrd="0" presId="urn:microsoft.com/office/officeart/2005/8/layout/chevron1"/>
    <dgm:cxn modelId="{A82A4ABA-4A43-4217-AC40-FF407948A703}" type="presParOf" srcId="{E01BBF2A-113A-4FFE-B357-339D0873F660}" destId="{5EBC5752-F83D-4DA4-A76E-4CA42760D442}" srcOrd="5" destOrd="0" presId="urn:microsoft.com/office/officeart/2005/8/layout/chevron1"/>
    <dgm:cxn modelId="{B2DF42C5-CD68-4D5C-B6FE-EEFED6A7EEF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8C431-FD69-4EB2-9553-6354233A364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93A7C-33A2-44DA-BF64-530E66064EFE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694CED-967F-4DDC-8FC6-D9D91DD04B60}" type="parTrans" cxnId="{2599D59E-DCBD-4720-82A6-BD48F996D7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4631D-8D62-46B5-90F6-9B1EA360B10F}" type="sibTrans" cxnId="{2599D59E-DCBD-4720-82A6-BD48F996D737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A1C1B-80A8-4FAF-A297-54CB57CC6C2A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E04926-40B5-4AF5-A022-F186498929D6}" type="parTrans" cxnId="{F818BD97-8390-420A-8487-940DBBDB63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68A6-851B-4941-8469-F7308BD1A813}" type="sibTrans" cxnId="{F818BD97-8390-420A-8487-940DBBDB63FA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EDDCC1-86AB-4927-A5AF-1D14F2403A12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18849-9022-45A2-92F2-AF429D73D396}" type="par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E1F3F-1ED7-4268-B379-897FE55C255C}" type="sib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7C3A8-DC51-4C3E-8E2A-17C55D28E333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EA774-A34C-41D3-A886-6D95B27C11D1}" type="parTrans" cxnId="{40B0B1FA-FE79-4FE5-A018-0B78437F89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4765D8-EFAC-438B-94A7-FC0B8562ED66}" type="sibTrans" cxnId="{40B0B1FA-FE79-4FE5-A018-0B78437F894D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28663-739E-4BEC-96E0-38F8D78DF291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29FD5-AB1B-412C-8752-479C5D82F452}" type="parTrans" cxnId="{CD7BA688-675B-4519-B1BD-C42FBA23691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BCC49-8A65-4A71-B285-41DD97DCFE2C}" type="sibTrans" cxnId="{CD7BA688-675B-4519-B1BD-C42FBA236914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2B3EA5-BCEC-4296-9E5D-94E81993C939}" type="pres">
      <dgm:prSet presAssocID="{F0F8C431-FD69-4EB2-9553-6354233A36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A059C3-946F-4EA9-A4B0-07903EC3AD05}" type="pres">
      <dgm:prSet presAssocID="{26693A7C-33A2-44DA-BF64-530E66064EFE}" presName="node" presStyleLbl="node1" presStyleIdx="0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1490FE-ED45-4BDA-B510-9D5BCB692CA4}" type="pres">
      <dgm:prSet presAssocID="{26693A7C-33A2-44DA-BF64-530E66064EFE}" presName="spNode" presStyleCnt="0"/>
      <dgm:spPr/>
    </dgm:pt>
    <dgm:pt modelId="{B9C0CEC2-B21C-4FC5-A63E-32C9AB51DAD9}" type="pres">
      <dgm:prSet presAssocID="{3064631D-8D62-46B5-90F6-9B1EA360B10F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460E436-3C5F-4555-962A-47A16F9EF611}" type="pres">
      <dgm:prSet presAssocID="{5B7A1C1B-80A8-4FAF-A297-54CB57CC6C2A}" presName="node" presStyleLbl="node1" presStyleIdx="1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75B288-A7B1-425B-B009-B4F49E8F9C95}" type="pres">
      <dgm:prSet presAssocID="{5B7A1C1B-80A8-4FAF-A297-54CB57CC6C2A}" presName="spNode" presStyleCnt="0"/>
      <dgm:spPr/>
    </dgm:pt>
    <dgm:pt modelId="{60101343-7A0D-43A5-A1D3-70EDE407B683}" type="pres">
      <dgm:prSet presAssocID="{A1F468A6-851B-4941-8469-F7308BD1A81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8E2B7EB-A027-43BD-95D1-CF9B6DBCDD1B}" type="pres">
      <dgm:prSet presAssocID="{F2EDDCC1-86AB-4927-A5AF-1D14F2403A12}" presName="node" presStyleLbl="node1" presStyleIdx="2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36FCD-0089-4E27-B858-5A9AED537948}" type="pres">
      <dgm:prSet presAssocID="{F2EDDCC1-86AB-4927-A5AF-1D14F2403A12}" presName="spNode" presStyleCnt="0"/>
      <dgm:spPr/>
    </dgm:pt>
    <dgm:pt modelId="{1D845C32-84AA-4F0F-A93B-C0982719E6A3}" type="pres">
      <dgm:prSet presAssocID="{588E1F3F-1ED7-4268-B379-897FE55C255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8D80CA9D-CBBD-4051-B3FE-16D97EF9B734}" type="pres">
      <dgm:prSet presAssocID="{D977C3A8-DC51-4C3E-8E2A-17C55D28E333}" presName="node" presStyleLbl="node1" presStyleIdx="3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BA070-A808-4FD2-94A3-43BDC9E8DEC5}" type="pres">
      <dgm:prSet presAssocID="{D977C3A8-DC51-4C3E-8E2A-17C55D28E333}" presName="spNode" presStyleCnt="0"/>
      <dgm:spPr/>
    </dgm:pt>
    <dgm:pt modelId="{F27080D1-4BA7-42BF-9CF8-6C0303CD0CF4}" type="pres">
      <dgm:prSet presAssocID="{974765D8-EFAC-438B-94A7-FC0B8562ED66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46C2CC4-AD86-417C-AE01-0AACC32B1E13}" type="pres">
      <dgm:prSet presAssocID="{58A28663-739E-4BEC-96E0-38F8D78DF291}" presName="node" presStyleLbl="node1" presStyleIdx="4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F5315-3673-4CB5-A31F-C913941B066F}" type="pres">
      <dgm:prSet presAssocID="{58A28663-739E-4BEC-96E0-38F8D78DF291}" presName="spNode" presStyleCnt="0"/>
      <dgm:spPr/>
    </dgm:pt>
    <dgm:pt modelId="{C7D6151F-5EA6-4A09-BB82-FE3EA7DFF2D3}" type="pres">
      <dgm:prSet presAssocID="{57DBCC49-8A65-4A71-B285-41DD97DCFE2C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20AAE3A-4276-4DA4-9BAD-72494A4D4A7C}" type="presOf" srcId="{A1F468A6-851B-4941-8469-F7308BD1A813}" destId="{60101343-7A0D-43A5-A1D3-70EDE407B683}" srcOrd="0" destOrd="0" presId="urn:microsoft.com/office/officeart/2005/8/layout/cycle6"/>
    <dgm:cxn modelId="{3A809C33-7CA7-40AC-AFA7-FC6FFBC6B1AB}" type="presOf" srcId="{3064631D-8D62-46B5-90F6-9B1EA360B10F}" destId="{B9C0CEC2-B21C-4FC5-A63E-32C9AB51DAD9}" srcOrd="0" destOrd="0" presId="urn:microsoft.com/office/officeart/2005/8/layout/cycle6"/>
    <dgm:cxn modelId="{40B0B1FA-FE79-4FE5-A018-0B78437F894D}" srcId="{F0F8C431-FD69-4EB2-9553-6354233A364C}" destId="{D977C3A8-DC51-4C3E-8E2A-17C55D28E333}" srcOrd="3" destOrd="0" parTransId="{051EA774-A34C-41D3-A886-6D95B27C11D1}" sibTransId="{974765D8-EFAC-438B-94A7-FC0B8562ED66}"/>
    <dgm:cxn modelId="{2599D59E-DCBD-4720-82A6-BD48F996D737}" srcId="{F0F8C431-FD69-4EB2-9553-6354233A364C}" destId="{26693A7C-33A2-44DA-BF64-530E66064EFE}" srcOrd="0" destOrd="0" parTransId="{53694CED-967F-4DDC-8FC6-D9D91DD04B60}" sibTransId="{3064631D-8D62-46B5-90F6-9B1EA360B10F}"/>
    <dgm:cxn modelId="{B6824E98-E417-4D54-8895-276D0E93F5F3}" type="presOf" srcId="{26693A7C-33A2-44DA-BF64-530E66064EFE}" destId="{1CA059C3-946F-4EA9-A4B0-07903EC3AD05}" srcOrd="0" destOrd="0" presId="urn:microsoft.com/office/officeart/2005/8/layout/cycle6"/>
    <dgm:cxn modelId="{E0616BD7-77FF-474D-BF8A-A5E339741790}" type="presOf" srcId="{F0F8C431-FD69-4EB2-9553-6354233A364C}" destId="{F92B3EA5-BCEC-4296-9E5D-94E81993C939}" srcOrd="0" destOrd="0" presId="urn:microsoft.com/office/officeart/2005/8/layout/cycle6"/>
    <dgm:cxn modelId="{367FE036-CCD9-45F2-A60B-D4C3E99C758D}" type="presOf" srcId="{F2EDDCC1-86AB-4927-A5AF-1D14F2403A12}" destId="{D8E2B7EB-A027-43BD-95D1-CF9B6DBCDD1B}" srcOrd="0" destOrd="0" presId="urn:microsoft.com/office/officeart/2005/8/layout/cycle6"/>
    <dgm:cxn modelId="{CE3EE6FD-3187-45C0-90E9-169CED57DE04}" type="presOf" srcId="{588E1F3F-1ED7-4268-B379-897FE55C255C}" destId="{1D845C32-84AA-4F0F-A93B-C0982719E6A3}" srcOrd="0" destOrd="0" presId="urn:microsoft.com/office/officeart/2005/8/layout/cycle6"/>
    <dgm:cxn modelId="{E380EC29-DE0D-4E8D-9B97-1D781CE3CB2D}" type="presOf" srcId="{974765D8-EFAC-438B-94A7-FC0B8562ED66}" destId="{F27080D1-4BA7-42BF-9CF8-6C0303CD0CF4}" srcOrd="0" destOrd="0" presId="urn:microsoft.com/office/officeart/2005/8/layout/cycle6"/>
    <dgm:cxn modelId="{CD7BA688-675B-4519-B1BD-C42FBA236914}" srcId="{F0F8C431-FD69-4EB2-9553-6354233A364C}" destId="{58A28663-739E-4BEC-96E0-38F8D78DF291}" srcOrd="4" destOrd="0" parTransId="{5F729FD5-AB1B-412C-8752-479C5D82F452}" sibTransId="{57DBCC49-8A65-4A71-B285-41DD97DCFE2C}"/>
    <dgm:cxn modelId="{059243B6-A3F6-4C0A-BAC1-71D79E5AF5D2}" type="presOf" srcId="{D977C3A8-DC51-4C3E-8E2A-17C55D28E333}" destId="{8D80CA9D-CBBD-4051-B3FE-16D97EF9B734}" srcOrd="0" destOrd="0" presId="urn:microsoft.com/office/officeart/2005/8/layout/cycle6"/>
    <dgm:cxn modelId="{466AF6BD-F336-4B35-8EBA-25479FBC8DB4}" type="presOf" srcId="{57DBCC49-8A65-4A71-B285-41DD97DCFE2C}" destId="{C7D6151F-5EA6-4A09-BB82-FE3EA7DFF2D3}" srcOrd="0" destOrd="0" presId="urn:microsoft.com/office/officeart/2005/8/layout/cycle6"/>
    <dgm:cxn modelId="{F818BD97-8390-420A-8487-940DBBDB63FA}" srcId="{F0F8C431-FD69-4EB2-9553-6354233A364C}" destId="{5B7A1C1B-80A8-4FAF-A297-54CB57CC6C2A}" srcOrd="1" destOrd="0" parTransId="{0CE04926-40B5-4AF5-A022-F186498929D6}" sibTransId="{A1F468A6-851B-4941-8469-F7308BD1A813}"/>
    <dgm:cxn modelId="{7B816BF9-853E-4AA9-8DCD-AD07ED719703}" srcId="{F0F8C431-FD69-4EB2-9553-6354233A364C}" destId="{F2EDDCC1-86AB-4927-A5AF-1D14F2403A12}" srcOrd="2" destOrd="0" parTransId="{BC518849-9022-45A2-92F2-AF429D73D396}" sibTransId="{588E1F3F-1ED7-4268-B379-897FE55C255C}"/>
    <dgm:cxn modelId="{3E42B31C-099F-4201-A20F-6D81EEDF674E}" type="presOf" srcId="{58A28663-739E-4BEC-96E0-38F8D78DF291}" destId="{A46C2CC4-AD86-417C-AE01-0AACC32B1E13}" srcOrd="0" destOrd="0" presId="urn:microsoft.com/office/officeart/2005/8/layout/cycle6"/>
    <dgm:cxn modelId="{31AB8943-4001-41C6-A05A-B58D06945DDC}" type="presOf" srcId="{5B7A1C1B-80A8-4FAF-A297-54CB57CC6C2A}" destId="{5460E436-3C5F-4555-962A-47A16F9EF611}" srcOrd="0" destOrd="0" presId="urn:microsoft.com/office/officeart/2005/8/layout/cycle6"/>
    <dgm:cxn modelId="{C982450E-0A1E-4741-8E00-5623926E7D39}" type="presParOf" srcId="{F92B3EA5-BCEC-4296-9E5D-94E81993C939}" destId="{1CA059C3-946F-4EA9-A4B0-07903EC3AD05}" srcOrd="0" destOrd="0" presId="urn:microsoft.com/office/officeart/2005/8/layout/cycle6"/>
    <dgm:cxn modelId="{772983F4-0405-4512-83C5-9D1DBEC91056}" type="presParOf" srcId="{F92B3EA5-BCEC-4296-9E5D-94E81993C939}" destId="{1C1490FE-ED45-4BDA-B510-9D5BCB692CA4}" srcOrd="1" destOrd="0" presId="urn:microsoft.com/office/officeart/2005/8/layout/cycle6"/>
    <dgm:cxn modelId="{F205BE04-64D3-4D8E-8CEA-C9E8FFB6EBCD}" type="presParOf" srcId="{F92B3EA5-BCEC-4296-9E5D-94E81993C939}" destId="{B9C0CEC2-B21C-4FC5-A63E-32C9AB51DAD9}" srcOrd="2" destOrd="0" presId="urn:microsoft.com/office/officeart/2005/8/layout/cycle6"/>
    <dgm:cxn modelId="{FB9D5496-0437-4DBD-B0BC-6DE69AB3E969}" type="presParOf" srcId="{F92B3EA5-BCEC-4296-9E5D-94E81993C939}" destId="{5460E436-3C5F-4555-962A-47A16F9EF611}" srcOrd="3" destOrd="0" presId="urn:microsoft.com/office/officeart/2005/8/layout/cycle6"/>
    <dgm:cxn modelId="{3A77F54A-160E-46DD-97C6-DD9D757C9176}" type="presParOf" srcId="{F92B3EA5-BCEC-4296-9E5D-94E81993C939}" destId="{4B75B288-A7B1-425B-B009-B4F49E8F9C95}" srcOrd="4" destOrd="0" presId="urn:microsoft.com/office/officeart/2005/8/layout/cycle6"/>
    <dgm:cxn modelId="{5976A72E-0330-4A15-A89B-6FBF0D57E2A3}" type="presParOf" srcId="{F92B3EA5-BCEC-4296-9E5D-94E81993C939}" destId="{60101343-7A0D-43A5-A1D3-70EDE407B683}" srcOrd="5" destOrd="0" presId="urn:microsoft.com/office/officeart/2005/8/layout/cycle6"/>
    <dgm:cxn modelId="{28C3F22F-A2B9-44BE-AFA1-543C66311E22}" type="presParOf" srcId="{F92B3EA5-BCEC-4296-9E5D-94E81993C939}" destId="{D8E2B7EB-A027-43BD-95D1-CF9B6DBCDD1B}" srcOrd="6" destOrd="0" presId="urn:microsoft.com/office/officeart/2005/8/layout/cycle6"/>
    <dgm:cxn modelId="{263D713B-0EBC-4C12-95FE-A28B96F10001}" type="presParOf" srcId="{F92B3EA5-BCEC-4296-9E5D-94E81993C939}" destId="{9AF36FCD-0089-4E27-B858-5A9AED537948}" srcOrd="7" destOrd="0" presId="urn:microsoft.com/office/officeart/2005/8/layout/cycle6"/>
    <dgm:cxn modelId="{A18A1106-C394-4F29-B57F-9F7FC91ECD02}" type="presParOf" srcId="{F92B3EA5-BCEC-4296-9E5D-94E81993C939}" destId="{1D845C32-84AA-4F0F-A93B-C0982719E6A3}" srcOrd="8" destOrd="0" presId="urn:microsoft.com/office/officeart/2005/8/layout/cycle6"/>
    <dgm:cxn modelId="{A61CA1D3-9461-453B-AAFA-5A9E2A6AE01D}" type="presParOf" srcId="{F92B3EA5-BCEC-4296-9E5D-94E81993C939}" destId="{8D80CA9D-CBBD-4051-B3FE-16D97EF9B734}" srcOrd="9" destOrd="0" presId="urn:microsoft.com/office/officeart/2005/8/layout/cycle6"/>
    <dgm:cxn modelId="{AE0B9E60-758C-469C-AAD3-6894A7E7F6B5}" type="presParOf" srcId="{F92B3EA5-BCEC-4296-9E5D-94E81993C939}" destId="{F39BA070-A808-4FD2-94A3-43BDC9E8DEC5}" srcOrd="10" destOrd="0" presId="urn:microsoft.com/office/officeart/2005/8/layout/cycle6"/>
    <dgm:cxn modelId="{8C8C6B6F-F4C2-4D6C-8E79-1CA804A5DE22}" type="presParOf" srcId="{F92B3EA5-BCEC-4296-9E5D-94E81993C939}" destId="{F27080D1-4BA7-42BF-9CF8-6C0303CD0CF4}" srcOrd="11" destOrd="0" presId="urn:microsoft.com/office/officeart/2005/8/layout/cycle6"/>
    <dgm:cxn modelId="{4040E79F-8014-4D6A-AE12-BE5CE01DCAB7}" type="presParOf" srcId="{F92B3EA5-BCEC-4296-9E5D-94E81993C939}" destId="{A46C2CC4-AD86-417C-AE01-0AACC32B1E13}" srcOrd="12" destOrd="0" presId="urn:microsoft.com/office/officeart/2005/8/layout/cycle6"/>
    <dgm:cxn modelId="{39749D7E-CECD-4E07-81C8-4EC965A82A4A}" type="presParOf" srcId="{F92B3EA5-BCEC-4296-9E5D-94E81993C939}" destId="{D36F5315-3673-4CB5-A31F-C913941B066F}" srcOrd="13" destOrd="0" presId="urn:microsoft.com/office/officeart/2005/8/layout/cycle6"/>
    <dgm:cxn modelId="{A2C258F8-594E-4A32-845E-FCA4D8994C7B}" type="presParOf" srcId="{F92B3EA5-BCEC-4296-9E5D-94E81993C939}" destId="{C7D6151F-5EA6-4A09-BB82-FE3EA7DFF2D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342FCE-EF92-43B7-9600-AC4E679FB0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7F7D66-CF54-4677-B6C3-EED2A6B1CDB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核心功能</a:t>
          </a:r>
        </a:p>
      </dgm:t>
    </dgm:pt>
    <dgm:pt modelId="{C62C017A-6FA7-4DBC-B418-38252134E279}" type="par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99D07E-BD84-4B1F-9161-330255C67972}" type="sib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77AC0-D19D-4828-BE8C-77CA235F00D0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辅助功能</a:t>
          </a:r>
        </a:p>
      </dgm:t>
    </dgm:pt>
    <dgm:pt modelId="{62245D58-D056-4702-9F29-63DD07723C58}" type="par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AAB90-6122-47E4-9A61-505D30243F6D}" type="sib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017F7-C40E-4DAA-AD10-7EF1E6364EE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数据源</a:t>
          </a:r>
        </a:p>
      </dgm:t>
    </dgm:pt>
    <dgm:pt modelId="{33F7D160-F08C-4AB1-91E8-702ECCA18DFA}" type="par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528B10-F3B4-4483-9C42-80418EA58570}" type="sib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CBC3C-3676-46B0-87C0-4B581589579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关联分析：具备丰富的预定义关联规则和自学习分析引擎，进行网络流量、日志的综合分析。</a:t>
          </a:r>
        </a:p>
      </dgm:t>
    </dgm:pt>
    <dgm:pt modelId="{96E9BA4B-568F-4274-ADF1-2DF20BEEC67B}" type="par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C59E2B-AD06-4A6C-9542-F43B5783CD26}" type="sib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F58D3-8F25-47E7-86B5-2FB20F37068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区分不同态势视角，分为安全风险、流量监控和运维管理。要美观大方，但不要花里胡哨。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CC256F-FDB0-4CCF-BC46-3A87060CDEEB}" type="par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FF392-4F31-4EEC-BDF7-39CF03D5EE70}" type="sib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A8F3D5-7171-4C75-AEAC-9F5FA5BB2BD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资产管理：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资产的管理及安全风险的可视化呈现。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90AFFD-F891-4F3D-842F-B8A90D5C8508}" type="par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927745-7717-4C4D-8B2F-899B4E7AEF79}" type="sib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D47A67-E280-4E7C-B62A-1C2C3F7C282F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知识库体系：具备内部及外部的完整知识库体系。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84A6DC-9CCC-4A91-AD37-38EF74B4BC85}" type="par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CF5075-45F9-4E8F-B62F-D7E71BC5790E}" type="sib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90314F-677D-44E9-84C8-C4A08F4EEF8D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本地数据源：除了自身的安全设备的事件日志，第三方的流量日志数据是重要补充，综合的网络管理和分析能力是未来安全市场重要趋势。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3372E9-61A2-44EC-912C-21487D52D5DA}" type="par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F2008B-F3A3-432A-9F85-24F2DCF69B97}" type="sib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C243A-C370-4465-854B-9F963524824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互联网数据源：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引入互联网威胁情报，挖掘流量、日志、事件与威胁热点的关联性，强化代入感。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D410C-A58E-4466-9945-6EABA9A25288}" type="par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B6643-C339-49F0-972B-316E4B55C20F}" type="sib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2A4F16-D0E7-49F7-B6E6-70C70328DD17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配置管理：模块化融入配置管理，提供丰富的集中配置操作界面。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4FADD1-29FE-47F3-B2B7-BF3029EDCCF8}" type="par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859F5B-60C4-468F-BB4D-8C13CFB1307D}" type="sib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18823-4104-4E50-9314-625CF7A415B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部署方式</a:t>
          </a:r>
        </a:p>
      </dgm:t>
    </dgm:pt>
    <dgm:pt modelId="{76DC935C-6E67-4FC3-A952-312E6C84D89C}" type="par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DC927F-FC70-4468-A8B4-E1A48DC87D30}" type="sib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88D843-4459-4F26-ACD2-E3AC0F01333C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除了自身的安全设备，可以利用流量探针和日志探针，增强网络环境的渗透能力，同时易于扩展。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6DEEB2-A80B-47CF-82F5-9A7B1F216819}" type="par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0CF1A1-0F41-4DB8-AE5F-05B761B7B849}" type="sib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7AB88A-A371-4228-9E3D-C1618B59DBB6}" type="pres">
      <dgm:prSet presAssocID="{23342FCE-EF92-43B7-9600-AC4E679FB0E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980A6C-DC56-422F-AF3B-333946C69653}" type="pres">
      <dgm:prSet presAssocID="{AA7F7D66-CF54-4677-B6C3-EED2A6B1CDB8}" presName="parentLin" presStyleCnt="0"/>
      <dgm:spPr/>
    </dgm:pt>
    <dgm:pt modelId="{76ADDA5C-ACA9-4DDA-8C53-5AFF995BD07D}" type="pres">
      <dgm:prSet presAssocID="{AA7F7D66-CF54-4677-B6C3-EED2A6B1CD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0B29DC64-75EF-4D80-8365-D4E6CEDEE928}" type="pres">
      <dgm:prSet presAssocID="{AA7F7D66-CF54-4677-B6C3-EED2A6B1CDB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D09E4-EF42-4FBF-9B5F-A300189F5248}" type="pres">
      <dgm:prSet presAssocID="{AA7F7D66-CF54-4677-B6C3-EED2A6B1CDB8}" presName="negativeSpace" presStyleCnt="0"/>
      <dgm:spPr/>
    </dgm:pt>
    <dgm:pt modelId="{4CF453E8-BDF5-4880-AF81-E51A009A2F78}" type="pres">
      <dgm:prSet presAssocID="{AA7F7D66-CF54-4677-B6C3-EED2A6B1CDB8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E85B5A-CF53-4794-A915-470DAC4FEFAA}" type="pres">
      <dgm:prSet presAssocID="{BE99D07E-BD84-4B1F-9161-330255C67972}" presName="spaceBetweenRectangles" presStyleCnt="0"/>
      <dgm:spPr/>
    </dgm:pt>
    <dgm:pt modelId="{00132A1D-984E-4F76-9845-79FDDF4C2FDD}" type="pres">
      <dgm:prSet presAssocID="{0EB77AC0-D19D-4828-BE8C-77CA235F00D0}" presName="parentLin" presStyleCnt="0"/>
      <dgm:spPr/>
    </dgm:pt>
    <dgm:pt modelId="{BDE4331A-4384-49A6-953F-54CB4615C013}" type="pres">
      <dgm:prSet presAssocID="{0EB77AC0-D19D-4828-BE8C-77CA235F00D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F3A60BB9-B2F7-48F6-94B7-078D1151CF7E}" type="pres">
      <dgm:prSet presAssocID="{0EB77AC0-D19D-4828-BE8C-77CA235F00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B51CC9-5452-444D-ACAB-62EA32887502}" type="pres">
      <dgm:prSet presAssocID="{0EB77AC0-D19D-4828-BE8C-77CA235F00D0}" presName="negativeSpace" presStyleCnt="0"/>
      <dgm:spPr/>
    </dgm:pt>
    <dgm:pt modelId="{5C9EE91B-9C8D-434B-91C6-3B4A8B49B410}" type="pres">
      <dgm:prSet presAssocID="{0EB77AC0-D19D-4828-BE8C-77CA235F00D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1DE977-43EE-4E66-8E29-D3D95BC98064}" type="pres">
      <dgm:prSet presAssocID="{A62AAB90-6122-47E4-9A61-505D30243F6D}" presName="spaceBetweenRectangles" presStyleCnt="0"/>
      <dgm:spPr/>
    </dgm:pt>
    <dgm:pt modelId="{7530CC66-8F9B-456F-878D-357F7C405442}" type="pres">
      <dgm:prSet presAssocID="{92B017F7-C40E-4DAA-AD10-7EF1E6364EEE}" presName="parentLin" presStyleCnt="0"/>
      <dgm:spPr/>
    </dgm:pt>
    <dgm:pt modelId="{96642801-6CD3-4D45-A383-F60AF9C0D30F}" type="pres">
      <dgm:prSet presAssocID="{92B017F7-C40E-4DAA-AD10-7EF1E6364EEE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4F813B06-6C82-4083-AF0C-AA5282F4FA91}" type="pres">
      <dgm:prSet presAssocID="{92B017F7-C40E-4DAA-AD10-7EF1E6364EE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5F827F-98D9-47CA-9299-0FC2800907A6}" type="pres">
      <dgm:prSet presAssocID="{92B017F7-C40E-4DAA-AD10-7EF1E6364EEE}" presName="negativeSpace" presStyleCnt="0"/>
      <dgm:spPr/>
    </dgm:pt>
    <dgm:pt modelId="{3A860AE3-52FC-4204-8F7D-77799A671D57}" type="pres">
      <dgm:prSet presAssocID="{92B017F7-C40E-4DAA-AD10-7EF1E6364EE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21A27-BD18-4AA5-B584-679B37749994}" type="pres">
      <dgm:prSet presAssocID="{B7528B10-F3B4-4483-9C42-80418EA58570}" presName="spaceBetweenRectangles" presStyleCnt="0"/>
      <dgm:spPr/>
    </dgm:pt>
    <dgm:pt modelId="{60DBFC59-8F52-4759-A5FE-C4438E8140F6}" type="pres">
      <dgm:prSet presAssocID="{1B218823-4104-4E50-9314-625CF7A415BE}" presName="parentLin" presStyleCnt="0"/>
      <dgm:spPr/>
    </dgm:pt>
    <dgm:pt modelId="{2051359C-372C-4959-A3A5-33729AA3AEB5}" type="pres">
      <dgm:prSet presAssocID="{1B218823-4104-4E50-9314-625CF7A415B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8B2DEC5-F9BC-48E0-BA2F-F2E5C8C9A67F}" type="pres">
      <dgm:prSet presAssocID="{1B218823-4104-4E50-9314-625CF7A415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54FDF-4BFB-468B-8736-AD77F33F0107}" type="pres">
      <dgm:prSet presAssocID="{1B218823-4104-4E50-9314-625CF7A415BE}" presName="negativeSpace" presStyleCnt="0"/>
      <dgm:spPr/>
    </dgm:pt>
    <dgm:pt modelId="{DE50EEE6-413C-4734-9859-7A0C32E711A5}" type="pres">
      <dgm:prSet presAssocID="{1B218823-4104-4E50-9314-625CF7A415B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0A78E3-CA55-4696-B026-04428D86ACA7}" type="presOf" srcId="{0EB77AC0-D19D-4828-BE8C-77CA235F00D0}" destId="{BDE4331A-4384-49A6-953F-54CB4615C013}" srcOrd="0" destOrd="0" presId="urn:microsoft.com/office/officeart/2005/8/layout/list1"/>
    <dgm:cxn modelId="{E3179945-843D-4490-B924-2C1173CD345A}" type="presOf" srcId="{AA7F7D66-CF54-4677-B6C3-EED2A6B1CDB8}" destId="{0B29DC64-75EF-4D80-8365-D4E6CEDEE928}" srcOrd="1" destOrd="0" presId="urn:microsoft.com/office/officeart/2005/8/layout/list1"/>
    <dgm:cxn modelId="{E20B5AB2-A4C7-44FF-946B-8B44A67F4140}" type="presOf" srcId="{D5A8F3D5-7171-4C75-AEAC-9F5FA5BB2BD2}" destId="{5C9EE91B-9C8D-434B-91C6-3B4A8B49B410}" srcOrd="0" destOrd="0" presId="urn:microsoft.com/office/officeart/2005/8/layout/list1"/>
    <dgm:cxn modelId="{8E27AF6A-0F4C-4505-A592-4D0A3E3A3D76}" srcId="{AA7F7D66-CF54-4677-B6C3-EED2A6B1CDB8}" destId="{32DF58D3-8F25-47E7-86B5-2FB20F370684}" srcOrd="1" destOrd="0" parTransId="{ACCC256F-FDB0-4CCF-BC46-3A87060CDEEB}" sibTransId="{A16FF392-4F31-4EEC-BDF7-39CF03D5EE70}"/>
    <dgm:cxn modelId="{13C0CD66-E260-405C-92D1-3F93D45869E0}" srcId="{0EB77AC0-D19D-4828-BE8C-77CA235F00D0}" destId="{D5A8F3D5-7171-4C75-AEAC-9F5FA5BB2BD2}" srcOrd="0" destOrd="0" parTransId="{5F90AFFD-F891-4F3D-842F-B8A90D5C8508}" sibTransId="{F4927745-7717-4C4D-8B2F-899B4E7AEF79}"/>
    <dgm:cxn modelId="{743BFEE0-8338-41A5-B9DC-8AAEF7AEFD35}" srcId="{92B017F7-C40E-4DAA-AD10-7EF1E6364EEE}" destId="{6AFC243A-C370-4465-854B-9F9635248248}" srcOrd="1" destOrd="0" parTransId="{539D410C-A58E-4466-9945-6EABA9A25288}" sibTransId="{E60B6643-C339-49F0-972B-316E4B55C20F}"/>
    <dgm:cxn modelId="{A86734E2-21BF-4513-913B-25DA16C93443}" type="presOf" srcId="{6AFC243A-C370-4465-854B-9F9635248248}" destId="{3A860AE3-52FC-4204-8F7D-77799A671D57}" srcOrd="0" destOrd="1" presId="urn:microsoft.com/office/officeart/2005/8/layout/list1"/>
    <dgm:cxn modelId="{0D0AFB11-7B0D-42B5-937E-E31555F4973D}" srcId="{23342FCE-EF92-43B7-9600-AC4E679FB0EF}" destId="{1B218823-4104-4E50-9314-625CF7A415BE}" srcOrd="3" destOrd="0" parTransId="{76DC935C-6E67-4FC3-A952-312E6C84D89C}" sibTransId="{5EDC927F-FC70-4468-A8B4-E1A48DC87D30}"/>
    <dgm:cxn modelId="{BA8069A8-72AE-4105-8253-D700A5853111}" srcId="{23342FCE-EF92-43B7-9600-AC4E679FB0EF}" destId="{AA7F7D66-CF54-4677-B6C3-EED2A6B1CDB8}" srcOrd="0" destOrd="0" parTransId="{C62C017A-6FA7-4DBC-B418-38252134E279}" sibTransId="{BE99D07E-BD84-4B1F-9161-330255C67972}"/>
    <dgm:cxn modelId="{CF74A0AB-0EBA-4C50-B706-5D585E2C6DBE}" type="presOf" srcId="{0EB77AC0-D19D-4828-BE8C-77CA235F00D0}" destId="{F3A60BB9-B2F7-48F6-94B7-078D1151CF7E}" srcOrd="1" destOrd="0" presId="urn:microsoft.com/office/officeart/2005/8/layout/list1"/>
    <dgm:cxn modelId="{39C3247A-5112-4AFF-A655-DDBE744F9267}" type="presOf" srcId="{1B218823-4104-4E50-9314-625CF7A415BE}" destId="{2051359C-372C-4959-A3A5-33729AA3AEB5}" srcOrd="0" destOrd="0" presId="urn:microsoft.com/office/officeart/2005/8/layout/list1"/>
    <dgm:cxn modelId="{17A457D0-C057-4C1A-9095-350DED4F0687}" srcId="{1B218823-4104-4E50-9314-625CF7A415BE}" destId="{E588D843-4459-4F26-ACD2-E3AC0F01333C}" srcOrd="0" destOrd="0" parTransId="{606DEEB2-A80B-47CF-82F5-9A7B1F216819}" sibTransId="{8F0CF1A1-0F41-4DB8-AE5F-05B761B7B849}"/>
    <dgm:cxn modelId="{92AC8015-A76D-4E43-86BE-C310D6809A4E}" srcId="{23342FCE-EF92-43B7-9600-AC4E679FB0EF}" destId="{92B017F7-C40E-4DAA-AD10-7EF1E6364EEE}" srcOrd="2" destOrd="0" parTransId="{33F7D160-F08C-4AB1-91E8-702ECCA18DFA}" sibTransId="{B7528B10-F3B4-4483-9C42-80418EA58570}"/>
    <dgm:cxn modelId="{B3AB890B-0158-493F-B2A0-EDA2ACCA1759}" type="presOf" srcId="{222A4F16-D0E7-49F7-B6E6-70C70328DD17}" destId="{5C9EE91B-9C8D-434B-91C6-3B4A8B49B410}" srcOrd="0" destOrd="2" presId="urn:microsoft.com/office/officeart/2005/8/layout/list1"/>
    <dgm:cxn modelId="{F5CAD9F7-CDC2-429E-8D28-BA7D65F47A4A}" type="presOf" srcId="{92B017F7-C40E-4DAA-AD10-7EF1E6364EEE}" destId="{4F813B06-6C82-4083-AF0C-AA5282F4FA91}" srcOrd="1" destOrd="0" presId="urn:microsoft.com/office/officeart/2005/8/layout/list1"/>
    <dgm:cxn modelId="{F71FB5CE-D77E-404F-AA4D-A50953C1B2CE}" srcId="{92B017F7-C40E-4DAA-AD10-7EF1E6364EEE}" destId="{3390314F-677D-44E9-84C8-C4A08F4EEF8D}" srcOrd="0" destOrd="0" parTransId="{143372E9-61A2-44EC-912C-21487D52D5DA}" sibTransId="{CFF2008B-F3A3-432A-9F85-24F2DCF69B97}"/>
    <dgm:cxn modelId="{5CBBF7D2-2C56-45B5-ADED-633BB6FE0437}" type="presOf" srcId="{73D47A67-E280-4E7C-B62A-1C2C3F7C282F}" destId="{5C9EE91B-9C8D-434B-91C6-3B4A8B49B410}" srcOrd="0" destOrd="1" presId="urn:microsoft.com/office/officeart/2005/8/layout/list1"/>
    <dgm:cxn modelId="{B94B3674-BA7C-4B36-9991-3D24D678F2D5}" srcId="{0EB77AC0-D19D-4828-BE8C-77CA235F00D0}" destId="{73D47A67-E280-4E7C-B62A-1C2C3F7C282F}" srcOrd="1" destOrd="0" parTransId="{7284A6DC-9CCC-4A91-AD37-38EF74B4BC85}" sibTransId="{54CF5075-45F9-4E8F-B62F-D7E71BC5790E}"/>
    <dgm:cxn modelId="{D2721FF8-0AFF-48A4-A6E8-EB86A3FF59D3}" type="presOf" srcId="{F63CBC3C-3676-46B0-87C0-4B5815895793}" destId="{4CF453E8-BDF5-4880-AF81-E51A009A2F78}" srcOrd="0" destOrd="0" presId="urn:microsoft.com/office/officeart/2005/8/layout/list1"/>
    <dgm:cxn modelId="{E9754E98-BDFD-4341-AB89-07C348525657}" type="presOf" srcId="{92B017F7-C40E-4DAA-AD10-7EF1E6364EEE}" destId="{96642801-6CD3-4D45-A383-F60AF9C0D30F}" srcOrd="0" destOrd="0" presId="urn:microsoft.com/office/officeart/2005/8/layout/list1"/>
    <dgm:cxn modelId="{615A85DC-D2A1-465B-9287-B58B72436041}" type="presOf" srcId="{1B218823-4104-4E50-9314-625CF7A415BE}" destId="{08B2DEC5-F9BC-48E0-BA2F-F2E5C8C9A67F}" srcOrd="1" destOrd="0" presId="urn:microsoft.com/office/officeart/2005/8/layout/list1"/>
    <dgm:cxn modelId="{7FA5C721-1970-4CA2-94D0-77594840B967}" srcId="{23342FCE-EF92-43B7-9600-AC4E679FB0EF}" destId="{0EB77AC0-D19D-4828-BE8C-77CA235F00D0}" srcOrd="1" destOrd="0" parTransId="{62245D58-D056-4702-9F29-63DD07723C58}" sibTransId="{A62AAB90-6122-47E4-9A61-505D30243F6D}"/>
    <dgm:cxn modelId="{7293A497-735C-47E9-9097-5F45FD90CFB2}" type="presOf" srcId="{AA7F7D66-CF54-4677-B6C3-EED2A6B1CDB8}" destId="{76ADDA5C-ACA9-4DDA-8C53-5AFF995BD07D}" srcOrd="0" destOrd="0" presId="urn:microsoft.com/office/officeart/2005/8/layout/list1"/>
    <dgm:cxn modelId="{17951A8E-B5FE-49C3-9503-98F6EE825F57}" srcId="{AA7F7D66-CF54-4677-B6C3-EED2A6B1CDB8}" destId="{F63CBC3C-3676-46B0-87C0-4B5815895793}" srcOrd="0" destOrd="0" parTransId="{96E9BA4B-568F-4274-ADF1-2DF20BEEC67B}" sibTransId="{F7C59E2B-AD06-4A6C-9542-F43B5783CD26}"/>
    <dgm:cxn modelId="{4D01E3AF-0D0A-405A-ABED-68B1C48403D8}" type="presOf" srcId="{32DF58D3-8F25-47E7-86B5-2FB20F370684}" destId="{4CF453E8-BDF5-4880-AF81-E51A009A2F78}" srcOrd="0" destOrd="1" presId="urn:microsoft.com/office/officeart/2005/8/layout/list1"/>
    <dgm:cxn modelId="{8A06785A-E533-4C5E-947D-558B449BF671}" type="presOf" srcId="{3390314F-677D-44E9-84C8-C4A08F4EEF8D}" destId="{3A860AE3-52FC-4204-8F7D-77799A671D57}" srcOrd="0" destOrd="0" presId="urn:microsoft.com/office/officeart/2005/8/layout/list1"/>
    <dgm:cxn modelId="{420F9C89-D9A7-4E35-A6E1-A640994825DC}" type="presOf" srcId="{23342FCE-EF92-43B7-9600-AC4E679FB0EF}" destId="{887AB88A-A371-4228-9E3D-C1618B59DBB6}" srcOrd="0" destOrd="0" presId="urn:microsoft.com/office/officeart/2005/8/layout/list1"/>
    <dgm:cxn modelId="{7D481787-108E-4443-9F91-12A25A29CDB9}" srcId="{0EB77AC0-D19D-4828-BE8C-77CA235F00D0}" destId="{222A4F16-D0E7-49F7-B6E6-70C70328DD17}" srcOrd="2" destOrd="0" parTransId="{BA4FADD1-29FE-47F3-B2B7-BF3029EDCCF8}" sibTransId="{64859F5B-60C4-468F-BB4D-8C13CFB1307D}"/>
    <dgm:cxn modelId="{B832FB27-F457-46FB-B4BB-ABCBEA3A5A5B}" type="presOf" srcId="{E588D843-4459-4F26-ACD2-E3AC0F01333C}" destId="{DE50EEE6-413C-4734-9859-7A0C32E711A5}" srcOrd="0" destOrd="0" presId="urn:microsoft.com/office/officeart/2005/8/layout/list1"/>
    <dgm:cxn modelId="{467A649C-717F-4245-AD34-30A388DC901A}" type="presParOf" srcId="{887AB88A-A371-4228-9E3D-C1618B59DBB6}" destId="{82980A6C-DC56-422F-AF3B-333946C69653}" srcOrd="0" destOrd="0" presId="urn:microsoft.com/office/officeart/2005/8/layout/list1"/>
    <dgm:cxn modelId="{AC822570-97FC-4E9F-BC82-B98A0B8BA952}" type="presParOf" srcId="{82980A6C-DC56-422F-AF3B-333946C69653}" destId="{76ADDA5C-ACA9-4DDA-8C53-5AFF995BD07D}" srcOrd="0" destOrd="0" presId="urn:microsoft.com/office/officeart/2005/8/layout/list1"/>
    <dgm:cxn modelId="{181AB3B5-0DDC-4713-8D34-2B5E4F7712A9}" type="presParOf" srcId="{82980A6C-DC56-422F-AF3B-333946C69653}" destId="{0B29DC64-75EF-4D80-8365-D4E6CEDEE928}" srcOrd="1" destOrd="0" presId="urn:microsoft.com/office/officeart/2005/8/layout/list1"/>
    <dgm:cxn modelId="{98AA804E-AA69-4EA4-B835-C85475911B63}" type="presParOf" srcId="{887AB88A-A371-4228-9E3D-C1618B59DBB6}" destId="{97DD09E4-EF42-4FBF-9B5F-A300189F5248}" srcOrd="1" destOrd="0" presId="urn:microsoft.com/office/officeart/2005/8/layout/list1"/>
    <dgm:cxn modelId="{73C74B23-2655-486E-BB47-F8D7150B2C7E}" type="presParOf" srcId="{887AB88A-A371-4228-9E3D-C1618B59DBB6}" destId="{4CF453E8-BDF5-4880-AF81-E51A009A2F78}" srcOrd="2" destOrd="0" presId="urn:microsoft.com/office/officeart/2005/8/layout/list1"/>
    <dgm:cxn modelId="{B54B9C99-A92F-4F3D-8F40-B174DB87865F}" type="presParOf" srcId="{887AB88A-A371-4228-9E3D-C1618B59DBB6}" destId="{DCE85B5A-CF53-4794-A915-470DAC4FEFAA}" srcOrd="3" destOrd="0" presId="urn:microsoft.com/office/officeart/2005/8/layout/list1"/>
    <dgm:cxn modelId="{65B23FED-AF63-409A-B388-68F3AB82DA23}" type="presParOf" srcId="{887AB88A-A371-4228-9E3D-C1618B59DBB6}" destId="{00132A1D-984E-4F76-9845-79FDDF4C2FDD}" srcOrd="4" destOrd="0" presId="urn:microsoft.com/office/officeart/2005/8/layout/list1"/>
    <dgm:cxn modelId="{7950D0D0-4179-4750-958C-09A4D65BCBB3}" type="presParOf" srcId="{00132A1D-984E-4F76-9845-79FDDF4C2FDD}" destId="{BDE4331A-4384-49A6-953F-54CB4615C013}" srcOrd="0" destOrd="0" presId="urn:microsoft.com/office/officeart/2005/8/layout/list1"/>
    <dgm:cxn modelId="{6924A749-6F21-44AE-9553-CC4E6C0470A4}" type="presParOf" srcId="{00132A1D-984E-4F76-9845-79FDDF4C2FDD}" destId="{F3A60BB9-B2F7-48F6-94B7-078D1151CF7E}" srcOrd="1" destOrd="0" presId="urn:microsoft.com/office/officeart/2005/8/layout/list1"/>
    <dgm:cxn modelId="{3D30145A-0E21-43A6-977D-29540B61854C}" type="presParOf" srcId="{887AB88A-A371-4228-9E3D-C1618B59DBB6}" destId="{A9B51CC9-5452-444D-ACAB-62EA32887502}" srcOrd="5" destOrd="0" presId="urn:microsoft.com/office/officeart/2005/8/layout/list1"/>
    <dgm:cxn modelId="{1F4804B0-CDE3-4C29-BD36-0B6FCB561E0F}" type="presParOf" srcId="{887AB88A-A371-4228-9E3D-C1618B59DBB6}" destId="{5C9EE91B-9C8D-434B-91C6-3B4A8B49B410}" srcOrd="6" destOrd="0" presId="urn:microsoft.com/office/officeart/2005/8/layout/list1"/>
    <dgm:cxn modelId="{29428149-9116-4EDD-8F47-11AEAA7DB04D}" type="presParOf" srcId="{887AB88A-A371-4228-9E3D-C1618B59DBB6}" destId="{371DE977-43EE-4E66-8E29-D3D95BC98064}" srcOrd="7" destOrd="0" presId="urn:microsoft.com/office/officeart/2005/8/layout/list1"/>
    <dgm:cxn modelId="{1842CB62-D622-4366-84C6-19EB1069E360}" type="presParOf" srcId="{887AB88A-A371-4228-9E3D-C1618B59DBB6}" destId="{7530CC66-8F9B-456F-878D-357F7C405442}" srcOrd="8" destOrd="0" presId="urn:microsoft.com/office/officeart/2005/8/layout/list1"/>
    <dgm:cxn modelId="{54F9700B-2370-4E69-98DB-87A82E08715E}" type="presParOf" srcId="{7530CC66-8F9B-456F-878D-357F7C405442}" destId="{96642801-6CD3-4D45-A383-F60AF9C0D30F}" srcOrd="0" destOrd="0" presId="urn:microsoft.com/office/officeart/2005/8/layout/list1"/>
    <dgm:cxn modelId="{733134BC-11EA-45D1-A262-A98BF54C177C}" type="presParOf" srcId="{7530CC66-8F9B-456F-878D-357F7C405442}" destId="{4F813B06-6C82-4083-AF0C-AA5282F4FA91}" srcOrd="1" destOrd="0" presId="urn:microsoft.com/office/officeart/2005/8/layout/list1"/>
    <dgm:cxn modelId="{FFC7BB33-84E7-4D11-A8D2-6CFCF7846979}" type="presParOf" srcId="{887AB88A-A371-4228-9E3D-C1618B59DBB6}" destId="{D15F827F-98D9-47CA-9299-0FC2800907A6}" srcOrd="9" destOrd="0" presId="urn:microsoft.com/office/officeart/2005/8/layout/list1"/>
    <dgm:cxn modelId="{EFD51EFC-89CC-4E06-90D2-E94F9D7A596C}" type="presParOf" srcId="{887AB88A-A371-4228-9E3D-C1618B59DBB6}" destId="{3A860AE3-52FC-4204-8F7D-77799A671D57}" srcOrd="10" destOrd="0" presId="urn:microsoft.com/office/officeart/2005/8/layout/list1"/>
    <dgm:cxn modelId="{7E5CDD0B-1D5C-4DD9-9370-FC98214FFD5F}" type="presParOf" srcId="{887AB88A-A371-4228-9E3D-C1618B59DBB6}" destId="{82021A27-BD18-4AA5-B584-679B37749994}" srcOrd="11" destOrd="0" presId="urn:microsoft.com/office/officeart/2005/8/layout/list1"/>
    <dgm:cxn modelId="{F16B7004-269B-4D83-967C-4FE1A814747F}" type="presParOf" srcId="{887AB88A-A371-4228-9E3D-C1618B59DBB6}" destId="{60DBFC59-8F52-4759-A5FE-C4438E8140F6}" srcOrd="12" destOrd="0" presId="urn:microsoft.com/office/officeart/2005/8/layout/list1"/>
    <dgm:cxn modelId="{2A08ED8F-B0B0-4ADD-911B-356566132BBD}" type="presParOf" srcId="{60DBFC59-8F52-4759-A5FE-C4438E8140F6}" destId="{2051359C-372C-4959-A3A5-33729AA3AEB5}" srcOrd="0" destOrd="0" presId="urn:microsoft.com/office/officeart/2005/8/layout/list1"/>
    <dgm:cxn modelId="{00553824-4BD0-448D-9B7A-62441A901777}" type="presParOf" srcId="{60DBFC59-8F52-4759-A5FE-C4438E8140F6}" destId="{08B2DEC5-F9BC-48E0-BA2F-F2E5C8C9A67F}" srcOrd="1" destOrd="0" presId="urn:microsoft.com/office/officeart/2005/8/layout/list1"/>
    <dgm:cxn modelId="{945750CD-3211-4578-A1AD-8C6A334BFC3D}" type="presParOf" srcId="{887AB88A-A371-4228-9E3D-C1618B59DBB6}" destId="{2CE54FDF-4BFB-468B-8736-AD77F33F0107}" srcOrd="13" destOrd="0" presId="urn:microsoft.com/office/officeart/2005/8/layout/list1"/>
    <dgm:cxn modelId="{F49DEAB4-F177-4B83-9E3E-8D6FB79D3A1A}" type="presParOf" srcId="{887AB88A-A371-4228-9E3D-C1618B59DBB6}" destId="{DE50EEE6-413C-4734-9859-7A0C32E711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 sz="1600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 sz="1600"/>
        </a:p>
      </dgm:t>
    </dgm:pt>
    <dgm:pt modelId="{F1C472DA-571B-4515-BA82-F0C7783D78A5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 sz="1600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 sz="1600"/>
        </a:p>
      </dgm:t>
    </dgm:pt>
    <dgm:pt modelId="{90AD7115-4D89-43FA-870D-06E9EB0C1627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 sz="1600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 sz="1600"/>
        </a:p>
      </dgm:t>
    </dgm:pt>
    <dgm:pt modelId="{E3F22139-6AEF-47E2-AC6C-87475B0ECB5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目标客户：政府、金融、大企业、高校；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 sz="1600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 sz="1600"/>
        </a:p>
      </dgm:t>
    </dgm:pt>
    <dgm:pt modelId="{F706D1E9-9B3F-40B4-83A7-D7D1276E128E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使数据分析平台能对防火墙，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BDS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IDS/IPS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的安全信息进行关联分析；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 sz="1600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 sz="1600"/>
        </a:p>
      </dgm:t>
    </dgm:pt>
    <dgm:pt modelId="{B53F4589-66DE-4512-8D89-9505574AFA1B}">
      <dgm:prSet custT="1"/>
      <dgm:spPr/>
      <dgm:t>
        <a:bodyPr/>
        <a:lstStyle/>
        <a:p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 sz="1600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 sz="1600"/>
        </a:p>
      </dgm:t>
    </dgm:pt>
    <dgm:pt modelId="{5599C11D-70E3-4E8D-B458-7BEF94172D5D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帮助销售挖掘政府企业 安全态势呈现方面的商机；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 sz="1600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 sz="1600"/>
        </a:p>
      </dgm:t>
    </dgm:pt>
    <dgm:pt modelId="{70F324B8-0E56-4983-A931-83349BA16971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P2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的版本，从安全态势，流量态势，运维态势三维一体初步构建公司大数据分析平台；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 sz="1600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 sz="1600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 custLinFactNeighborX="-18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 custLinFactNeighborY="-167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7EE3EA63-0429-43EC-AB7C-66793F23DFEF}" type="presOf" srcId="{90AD7115-4D89-43FA-870D-06E9EB0C1627}" destId="{D8DB994A-C347-40CB-BE03-B231F0CF7635}" srcOrd="0" destOrd="0" presId="urn:microsoft.com/office/officeart/2005/8/layout/list1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8ACF5FDA-0AC4-473B-B202-B974063924EA}" type="presOf" srcId="{16BE8317-A888-41E3-B130-CF548215AA9B}" destId="{1EC00C64-BCC8-432F-9637-C594A488754A}" srcOrd="0" destOrd="0" presId="urn:microsoft.com/office/officeart/2005/8/layout/list1"/>
    <dgm:cxn modelId="{ACFC8A90-F412-4A6E-B0A1-479AC5260376}" type="presOf" srcId="{5599C11D-70E3-4E8D-B458-7BEF94172D5D}" destId="{EFAFE359-9BF1-46C3-80B2-F041F1291216}" srcOrd="0" destOrd="2" presId="urn:microsoft.com/office/officeart/2005/8/layout/list1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9A17D4A7-E5C7-4E63-BE3C-93D2C5889D80}" type="presOf" srcId="{70F324B8-0E56-4983-A931-83349BA16971}" destId="{EFAFE359-9BF1-46C3-80B2-F041F1291216}" srcOrd="0" destOrd="0" presId="urn:microsoft.com/office/officeart/2005/8/layout/list1"/>
    <dgm:cxn modelId="{3AE70C12-B99B-4BDE-927F-A15C16C35658}" type="presOf" srcId="{90AD7115-4D89-43FA-870D-06E9EB0C1627}" destId="{AA3D8B08-8CFE-4F47-B4CE-8EABA27204B3}" srcOrd="1" destOrd="0" presId="urn:microsoft.com/office/officeart/2005/8/layout/list1"/>
    <dgm:cxn modelId="{76B2FB46-EBE5-4ED5-A17B-4091FBD5D58B}" type="presOf" srcId="{B53F4589-66DE-4512-8D89-9505574AFA1B}" destId="{557BDF55-09CB-4706-A43A-882790F869D2}" srcOrd="0" destOrd="0" presId="urn:microsoft.com/office/officeart/2005/8/layout/list1"/>
    <dgm:cxn modelId="{76233016-49BC-445E-8C0A-848C9C561C48}" type="presOf" srcId="{F1C472DA-571B-4515-BA82-F0C7783D78A5}" destId="{CD7ED09C-BCBB-43B0-8B49-C2F070C81588}" srcOrd="0" destOrd="0" presId="urn:microsoft.com/office/officeart/2005/8/layout/list1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C6E64E1F-E5A2-4E74-86EB-1E4E5A0642B9}" type="presOf" srcId="{F1C472DA-571B-4515-BA82-F0C7783D78A5}" destId="{093704D9-45A1-42DC-9605-F11A874C0F6F}" srcOrd="1" destOrd="0" presId="urn:microsoft.com/office/officeart/2005/8/layout/list1"/>
    <dgm:cxn modelId="{0C8B328E-F807-4277-A2BC-E3F30FC87D1E}" type="presOf" srcId="{F706D1E9-9B3F-40B4-83A7-D7D1276E128E}" destId="{EFAFE359-9BF1-46C3-80B2-F041F1291216}" srcOrd="0" destOrd="1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17A4CB8A-68B7-40A0-BCAF-F0BEA07A7447}" type="presOf" srcId="{E3F22139-6AEF-47E2-AC6C-87475B0ECB58}" destId="{08981AC1-5271-4C66-B97D-CF93261E0DB7}" srcOrd="0" destOrd="0" presId="urn:microsoft.com/office/officeart/2005/8/layout/list1"/>
    <dgm:cxn modelId="{A14371A7-4F76-43A5-9A5D-F3752840B654}" type="presOf" srcId="{D15CCDC3-6F20-4622-91D4-737DF064AF1E}" destId="{B52F15EA-59C0-42FD-88FA-A737AECED075}" srcOrd="0" destOrd="0" presId="urn:microsoft.com/office/officeart/2005/8/layout/list1"/>
    <dgm:cxn modelId="{665BC61B-B615-4B37-A184-696DCC2BEE5F}" type="presOf" srcId="{16BE8317-A888-41E3-B130-CF548215AA9B}" destId="{30C81A47-0B4F-457F-8978-4FA39AF5679F}" srcOrd="1" destOrd="0" presId="urn:microsoft.com/office/officeart/2005/8/layout/list1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E124C4A8-CB1B-41BC-BA06-5F57666A42FE}" type="presParOf" srcId="{B52F15EA-59C0-42FD-88FA-A737AECED075}" destId="{31CBAD3C-CDDA-4675-A5C6-48F38905C8B6}" srcOrd="0" destOrd="0" presId="urn:microsoft.com/office/officeart/2005/8/layout/list1"/>
    <dgm:cxn modelId="{8B75E3F8-1A2A-4DB0-B13E-06C2E2F8560A}" type="presParOf" srcId="{31CBAD3C-CDDA-4675-A5C6-48F38905C8B6}" destId="{1EC00C64-BCC8-432F-9637-C594A488754A}" srcOrd="0" destOrd="0" presId="urn:microsoft.com/office/officeart/2005/8/layout/list1"/>
    <dgm:cxn modelId="{4E15A221-2C2D-457C-A9C4-29CDC468D432}" type="presParOf" srcId="{31CBAD3C-CDDA-4675-A5C6-48F38905C8B6}" destId="{30C81A47-0B4F-457F-8978-4FA39AF5679F}" srcOrd="1" destOrd="0" presId="urn:microsoft.com/office/officeart/2005/8/layout/list1"/>
    <dgm:cxn modelId="{CD42E0E6-20A3-47DB-A32D-C3CE7B97A348}" type="presParOf" srcId="{B52F15EA-59C0-42FD-88FA-A737AECED075}" destId="{A1158BC6-C884-4ABD-A5F1-772BF0BD5A59}" srcOrd="1" destOrd="0" presId="urn:microsoft.com/office/officeart/2005/8/layout/list1"/>
    <dgm:cxn modelId="{2360A0EE-58D4-42E9-8174-21B31EA5E9B1}" type="presParOf" srcId="{B52F15EA-59C0-42FD-88FA-A737AECED075}" destId="{08981AC1-5271-4C66-B97D-CF93261E0DB7}" srcOrd="2" destOrd="0" presId="urn:microsoft.com/office/officeart/2005/8/layout/list1"/>
    <dgm:cxn modelId="{D9252EBD-FC1E-4E6D-AAC1-A73E4F41CEEF}" type="presParOf" srcId="{B52F15EA-59C0-42FD-88FA-A737AECED075}" destId="{59C85770-78EE-466A-949D-9AC17C020F34}" srcOrd="3" destOrd="0" presId="urn:microsoft.com/office/officeart/2005/8/layout/list1"/>
    <dgm:cxn modelId="{79D1EA80-C92C-489D-AC1D-320F42498BAC}" type="presParOf" srcId="{B52F15EA-59C0-42FD-88FA-A737AECED075}" destId="{5805AFF5-9F09-4753-B300-88BC80BBEA68}" srcOrd="4" destOrd="0" presId="urn:microsoft.com/office/officeart/2005/8/layout/list1"/>
    <dgm:cxn modelId="{BE3FDC6A-C43F-402D-879F-05C994864CED}" type="presParOf" srcId="{5805AFF5-9F09-4753-B300-88BC80BBEA68}" destId="{CD7ED09C-BCBB-43B0-8B49-C2F070C81588}" srcOrd="0" destOrd="0" presId="urn:microsoft.com/office/officeart/2005/8/layout/list1"/>
    <dgm:cxn modelId="{B9541358-C450-4037-BB12-B7C894F8E4B7}" type="presParOf" srcId="{5805AFF5-9F09-4753-B300-88BC80BBEA68}" destId="{093704D9-45A1-42DC-9605-F11A874C0F6F}" srcOrd="1" destOrd="0" presId="urn:microsoft.com/office/officeart/2005/8/layout/list1"/>
    <dgm:cxn modelId="{A4336535-0EA1-4C48-BA20-09794DC8AA8A}" type="presParOf" srcId="{B52F15EA-59C0-42FD-88FA-A737AECED075}" destId="{4D0B8924-C58B-4A3B-89D0-EA3BD8CF7014}" srcOrd="5" destOrd="0" presId="urn:microsoft.com/office/officeart/2005/8/layout/list1"/>
    <dgm:cxn modelId="{A41AC860-E816-4CAF-AA16-D6CF49F7DEA4}" type="presParOf" srcId="{B52F15EA-59C0-42FD-88FA-A737AECED075}" destId="{EFAFE359-9BF1-46C3-80B2-F041F1291216}" srcOrd="6" destOrd="0" presId="urn:microsoft.com/office/officeart/2005/8/layout/list1"/>
    <dgm:cxn modelId="{99971351-C7B6-41FB-9846-1840CDE4338A}" type="presParOf" srcId="{B52F15EA-59C0-42FD-88FA-A737AECED075}" destId="{CF197D13-6CEC-41F6-AAD8-D898183F627B}" srcOrd="7" destOrd="0" presId="urn:microsoft.com/office/officeart/2005/8/layout/list1"/>
    <dgm:cxn modelId="{C49DC912-64CE-420C-B4A0-C7D3E5D5ACC7}" type="presParOf" srcId="{B52F15EA-59C0-42FD-88FA-A737AECED075}" destId="{7E8CC1F0-16BD-4689-9DBA-E12F494F4550}" srcOrd="8" destOrd="0" presId="urn:microsoft.com/office/officeart/2005/8/layout/list1"/>
    <dgm:cxn modelId="{975BDD53-8233-4522-AAC4-97F791A48031}" type="presParOf" srcId="{7E8CC1F0-16BD-4689-9DBA-E12F494F4550}" destId="{D8DB994A-C347-40CB-BE03-B231F0CF7635}" srcOrd="0" destOrd="0" presId="urn:microsoft.com/office/officeart/2005/8/layout/list1"/>
    <dgm:cxn modelId="{24BD100A-F216-45E9-8C94-38889D4C2A67}" type="presParOf" srcId="{7E8CC1F0-16BD-4689-9DBA-E12F494F4550}" destId="{AA3D8B08-8CFE-4F47-B4CE-8EABA27204B3}" srcOrd="1" destOrd="0" presId="urn:microsoft.com/office/officeart/2005/8/layout/list1"/>
    <dgm:cxn modelId="{3F12E59C-D7FA-4EB5-BACA-D60D3B6BDF87}" type="presParOf" srcId="{B52F15EA-59C0-42FD-88FA-A737AECED075}" destId="{ABA911B5-642F-4D93-B702-8650AC518352}" srcOrd="9" destOrd="0" presId="urn:microsoft.com/office/officeart/2005/8/layout/list1"/>
    <dgm:cxn modelId="{7AAAA13C-CDC8-4722-9142-0E05D2F9B153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81AC1-5271-4C66-B97D-CF93261E0DB7}">
      <dsp:nvSpPr>
        <dsp:cNvPr id="0" name=""/>
        <dsp:cNvSpPr/>
      </dsp:nvSpPr>
      <dsp:spPr>
        <a:xfrm>
          <a:off x="0" y="313539"/>
          <a:ext cx="9040822" cy="8827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668" tIns="395732" rIns="7016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目标客户：政府、金融、大企业、高校；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13539"/>
        <a:ext cx="9040822" cy="882787"/>
      </dsp:txXfrm>
    </dsp:sp>
    <dsp:sp modelId="{30C81A47-0B4F-457F-8978-4FA39AF5679F}">
      <dsp:nvSpPr>
        <dsp:cNvPr id="0" name=""/>
        <dsp:cNvSpPr/>
      </dsp:nvSpPr>
      <dsp:spPr>
        <a:xfrm>
          <a:off x="452041" y="33099"/>
          <a:ext cx="6328575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205" tIns="0" rIns="23920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  <a:endParaRPr lang="zh-CN" alt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9421" y="60479"/>
        <a:ext cx="6273815" cy="506120"/>
      </dsp:txXfrm>
    </dsp:sp>
    <dsp:sp modelId="{EFAFE359-9BF1-46C3-80B2-F041F1291216}">
      <dsp:nvSpPr>
        <dsp:cNvPr id="0" name=""/>
        <dsp:cNvSpPr/>
      </dsp:nvSpPr>
      <dsp:spPr>
        <a:xfrm>
          <a:off x="0" y="1579367"/>
          <a:ext cx="9040822" cy="209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589829"/>
              <a:satOff val="-31885"/>
              <a:lumOff val="-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668" tIns="395732" rIns="7016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通过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P2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的版本，从安全态势，流量态势，运维态势三维一体初步构建公司大数据分析平台；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使数据分析平台能对防火墙，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BDS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IDS/IPS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的安全信息进行关联分析；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帮助销售挖掘政府企业 安全态势呈现方面的商机；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79367"/>
        <a:ext cx="9040822" cy="2094750"/>
      </dsp:txXfrm>
    </dsp:sp>
    <dsp:sp modelId="{093704D9-45A1-42DC-9605-F11A874C0F6F}">
      <dsp:nvSpPr>
        <dsp:cNvPr id="0" name=""/>
        <dsp:cNvSpPr/>
      </dsp:nvSpPr>
      <dsp:spPr>
        <a:xfrm>
          <a:off x="452041" y="1298927"/>
          <a:ext cx="6328575" cy="560880"/>
        </a:xfrm>
        <a:prstGeom prst="roundRect">
          <a:avLst/>
        </a:prstGeom>
        <a:solidFill>
          <a:schemeClr val="accent2">
            <a:hueOff val="5589829"/>
            <a:satOff val="-31885"/>
            <a:lumOff val="-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205" tIns="0" rIns="23920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  <a:endParaRPr lang="zh-CN" alt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9421" y="1326307"/>
        <a:ext cx="6273815" cy="506120"/>
      </dsp:txXfrm>
    </dsp:sp>
    <dsp:sp modelId="{557BDF55-09CB-4706-A43A-882790F869D2}">
      <dsp:nvSpPr>
        <dsp:cNvPr id="0" name=""/>
        <dsp:cNvSpPr/>
      </dsp:nvSpPr>
      <dsp:spPr>
        <a:xfrm>
          <a:off x="0" y="4010099"/>
          <a:ext cx="9040822" cy="8827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179658"/>
              <a:satOff val="-63770"/>
              <a:lumOff val="-1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668" tIns="395732" rIns="7016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010099"/>
        <a:ext cx="9040822" cy="882787"/>
      </dsp:txXfrm>
    </dsp:sp>
    <dsp:sp modelId="{AA3D8B08-8CFE-4F47-B4CE-8EABA27204B3}">
      <dsp:nvSpPr>
        <dsp:cNvPr id="0" name=""/>
        <dsp:cNvSpPr/>
      </dsp:nvSpPr>
      <dsp:spPr>
        <a:xfrm>
          <a:off x="452041" y="3776717"/>
          <a:ext cx="6328575" cy="56088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205" tIns="0" rIns="23920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  <a:endParaRPr lang="zh-CN" alt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9421" y="3804097"/>
        <a:ext cx="6273815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59362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 Unicode MS"/>
      </a:defRPr>
    </a:lvl1pPr>
    <a:lvl2pPr indent="228600" latinLnBrk="0">
      <a:defRPr sz="1200">
        <a:latin typeface="+mn-lt"/>
        <a:ea typeface="+mn-ea"/>
        <a:cs typeface="+mn-cs"/>
        <a:sym typeface="Arial Unicode MS"/>
      </a:defRPr>
    </a:lvl2pPr>
    <a:lvl3pPr indent="457200" latinLnBrk="0">
      <a:defRPr sz="1200">
        <a:latin typeface="+mn-lt"/>
        <a:ea typeface="+mn-ea"/>
        <a:cs typeface="+mn-cs"/>
        <a:sym typeface="Arial Unicode MS"/>
      </a:defRPr>
    </a:lvl3pPr>
    <a:lvl4pPr indent="685800" latinLnBrk="0">
      <a:defRPr sz="1200">
        <a:latin typeface="+mn-lt"/>
        <a:ea typeface="+mn-ea"/>
        <a:cs typeface="+mn-cs"/>
        <a:sym typeface="Arial Unicode MS"/>
      </a:defRPr>
    </a:lvl4pPr>
    <a:lvl5pPr indent="914400" latinLnBrk="0">
      <a:defRPr sz="1200">
        <a:latin typeface="+mn-lt"/>
        <a:ea typeface="+mn-ea"/>
        <a:cs typeface="+mn-cs"/>
        <a:sym typeface="Arial Unicode MS"/>
      </a:defRPr>
    </a:lvl5pPr>
    <a:lvl6pPr indent="1143000" latinLnBrk="0">
      <a:defRPr sz="1200">
        <a:latin typeface="+mn-lt"/>
        <a:ea typeface="+mn-ea"/>
        <a:cs typeface="+mn-cs"/>
        <a:sym typeface="Arial Unicode MS"/>
      </a:defRPr>
    </a:lvl6pPr>
    <a:lvl7pPr indent="1371600" latinLnBrk="0">
      <a:defRPr sz="1200">
        <a:latin typeface="+mn-lt"/>
        <a:ea typeface="+mn-ea"/>
        <a:cs typeface="+mn-cs"/>
        <a:sym typeface="Arial Unicode MS"/>
      </a:defRPr>
    </a:lvl7pPr>
    <a:lvl8pPr indent="1600200" latinLnBrk="0">
      <a:defRPr sz="1200">
        <a:latin typeface="+mn-lt"/>
        <a:ea typeface="+mn-ea"/>
        <a:cs typeface="+mn-cs"/>
        <a:sym typeface="Arial Unicode MS"/>
      </a:defRPr>
    </a:lvl8pPr>
    <a:lvl9pPr indent="1828800" latinLnBrk="0">
      <a:defRPr sz="1200">
        <a:latin typeface="+mn-lt"/>
        <a:ea typeface="+mn-ea"/>
        <a:cs typeface="+mn-cs"/>
        <a:sym typeface="Arial Unicode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73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事前感知主要是针对内部资产的管理，以及配合漏扫对内部安全的初步评估</a:t>
            </a:r>
          </a:p>
          <a:p>
            <a:endParaRPr/>
          </a:p>
          <a:p>
            <a:r>
              <a:t>事中感知主要是对威胁事件的检测</a:t>
            </a:r>
          </a:p>
          <a:p>
            <a:endParaRPr/>
          </a:p>
          <a:p>
            <a:r>
              <a:t>事件感知主要是对失陷资产的判定以及溯源</a:t>
            </a:r>
          </a:p>
        </p:txBody>
      </p:sp>
    </p:spTree>
    <p:extLst>
      <p:ext uri="{BB962C8B-B14F-4D97-AF65-F5344CB8AC3E}">
        <p14:creationId xmlns:p14="http://schemas.microsoft.com/office/powerpoint/2010/main" val="155186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8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4" name="Shape 1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2016年，SIEM全球销量达到了21.7亿美元，在所有细分市场中，属于很高增速的市场</a:t>
            </a:r>
            <a:endParaRPr b="1"/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到2020年，</a:t>
            </a:r>
            <a:r>
              <a:rPr>
                <a:solidFill>
                  <a:srgbClr val="C00000"/>
                </a:solidFill>
              </a:rPr>
              <a:t>75%的SIEM将采用大数据技术作为其内核，</a:t>
            </a:r>
            <a:r>
              <a:t>同时广泛借助数据建模去提升威胁检测的能力</a:t>
            </a:r>
          </a:p>
          <a:p>
            <a:pPr>
              <a:lnSpc>
                <a:spcPct val="16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SIEM已经是一个成熟市场，但这个市场依然活跃：客户需求在变化，市场格局在变化，技术革新也在不断重塑SIEM自身</a:t>
            </a:r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SIEM——Garnter</a:t>
            </a:r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当前SOC市场规模约10亿元左右，预计到2020年，市场规模将提升到50-100亿元</a:t>
            </a:r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预计到2020年，以数据和情报驱动的新一代SOC中心的</a:t>
            </a:r>
            <a:r>
              <a:rPr b="1">
                <a:solidFill>
                  <a:srgbClr val="C00000"/>
                </a:solidFill>
              </a:rPr>
              <a:t>市场占有率将从现在的5%提升到50%</a:t>
            </a:r>
            <a:br>
              <a:rPr b="1">
                <a:solidFill>
                  <a:srgbClr val="C00000"/>
                </a:solidFill>
              </a:rPr>
            </a:br>
            <a:r>
              <a:t>SOC建设对企业业务的影响是非常重要和关键的，投入也较为巨大。企业一旦决定投入SOC建设就希望尽快见效，并将持续运营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SOC——安全牛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态势感知在SIEM和SOC的基础上，进一步解决部署、管理、运维成本、计算能力弱的问题。</a:t>
            </a:r>
          </a:p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将可能会逐步取代SOC和SIEM的行业市场。</a:t>
            </a:r>
          </a:p>
          <a:p>
            <a:pPr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60000"/>
              </a:lnSpc>
              <a:defRPr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83" y="1"/>
            <a:ext cx="12249967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矩形 12"/>
          <p:cNvSpPr/>
          <p:nvPr/>
        </p:nvSpPr>
        <p:spPr>
          <a:xfrm>
            <a:off x="-28984" y="-1"/>
            <a:ext cx="12249968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7" name="矩形 8"/>
          <p:cNvSpPr/>
          <p:nvPr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8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8281" y="1451698"/>
            <a:ext cx="3630707" cy="1022351"/>
          </a:xfrm>
          <a:prstGeom prst="rect">
            <a:avLst/>
          </a:prstGeom>
        </p:spPr>
        <p:txBody>
          <a:bodyPr anchor="ctr"/>
          <a:lstStyle>
            <a:lvl1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98282" y="3251246"/>
            <a:ext cx="3630706" cy="658236"/>
          </a:xfrm>
          <a:prstGeom prst="rect">
            <a:avLst/>
          </a:prstGeom>
        </p:spPr>
        <p:txBody>
          <a:bodyPr/>
          <a:lstStyle/>
          <a:p>
            <a:pPr algn="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6593" y="409209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58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59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685767" y="1195290"/>
            <a:ext cx="10820466" cy="4643536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2950" indent="-285750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35868" indent="-321468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738992" indent="-367392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96192" indent="-367392">
              <a:buSzPct val="100000"/>
              <a:buFont typeface="Arial"/>
              <a:buChar char="•"/>
              <a:defRPr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73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7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图片占位符 15"/>
          <p:cNvSpPr>
            <a:spLocks noGrp="1"/>
          </p:cNvSpPr>
          <p:nvPr>
            <p:ph type="pic" sz="half" idx="13"/>
          </p:nvPr>
        </p:nvSpPr>
        <p:spPr>
          <a:xfrm>
            <a:off x="5971711" y="1351364"/>
            <a:ext cx="5206468" cy="3904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8" name="Round Diagonal Corner Rectangle 9"/>
          <p:cNvSpPr/>
          <p:nvPr/>
        </p:nvSpPr>
        <p:spPr>
          <a:xfrm>
            <a:off x="931341" y="1490656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9112" y="1546006"/>
            <a:ext cx="3670334" cy="392211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just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文本框 20"/>
          <p:cNvSpPr txBox="1"/>
          <p:nvPr/>
        </p:nvSpPr>
        <p:spPr>
          <a:xfrm>
            <a:off x="904463" y="1590194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1" name="Round Diagonal Corner Rectangle 9"/>
          <p:cNvSpPr/>
          <p:nvPr/>
        </p:nvSpPr>
        <p:spPr>
          <a:xfrm>
            <a:off x="931341" y="2519484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1559112" y="2574835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3" name="文本框 23"/>
          <p:cNvSpPr txBox="1"/>
          <p:nvPr/>
        </p:nvSpPr>
        <p:spPr>
          <a:xfrm>
            <a:off x="904463" y="2619024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4" name="Round Diagonal Corner Rectangle 9"/>
          <p:cNvSpPr/>
          <p:nvPr/>
        </p:nvSpPr>
        <p:spPr>
          <a:xfrm>
            <a:off x="931341" y="3553212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5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559112" y="3608561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6" name="文本框 26"/>
          <p:cNvSpPr txBox="1"/>
          <p:nvPr/>
        </p:nvSpPr>
        <p:spPr>
          <a:xfrm>
            <a:off x="904463" y="3652751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87" name="Round Diagonal Corner Rectangle 9"/>
          <p:cNvSpPr/>
          <p:nvPr/>
        </p:nvSpPr>
        <p:spPr>
          <a:xfrm>
            <a:off x="931341" y="4590460"/>
            <a:ext cx="506856" cy="50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559112" y="4645809"/>
            <a:ext cx="3670334" cy="392211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ts val="0"/>
              </a:spcBef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9" name="文本框 29"/>
          <p:cNvSpPr txBox="1"/>
          <p:nvPr/>
        </p:nvSpPr>
        <p:spPr>
          <a:xfrm>
            <a:off x="904463" y="4689998"/>
            <a:ext cx="56061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icon</a:t>
            </a:r>
          </a:p>
        </p:txBody>
      </p:sp>
      <p:sp>
        <p:nvSpPr>
          <p:cNvPr id="190" name="文本占位符 36"/>
          <p:cNvSpPr>
            <a:spLocks noGrp="1"/>
          </p:cNvSpPr>
          <p:nvPr>
            <p:ph type="body" sz="quarter" idx="17"/>
          </p:nvPr>
        </p:nvSpPr>
        <p:spPr>
          <a:xfrm>
            <a:off x="7723251" y="5415534"/>
            <a:ext cx="1703387" cy="306341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201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202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01085" y="1351364"/>
            <a:ext cx="2928638" cy="3904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13710" y="5415534"/>
            <a:ext cx="1703388" cy="3063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ctr">
              <a:defRPr sz="1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305300" y="1817023"/>
            <a:ext cx="6515100" cy="1408777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0"/>
              </a:spcBef>
              <a:defRPr sz="14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305299" y="1351364"/>
            <a:ext cx="2986010" cy="350635"/>
          </a:xfrm>
          <a:prstGeom prst="rect">
            <a:avLst/>
          </a:prstGeom>
        </p:spPr>
        <p:txBody>
          <a:bodyPr anchor="ctr"/>
          <a:lstStyle/>
          <a:p>
            <a:pPr algn="just">
              <a:spcBef>
                <a:spcPts val="0"/>
              </a:spcBef>
              <a:defRPr sz="2000">
                <a:solidFill>
                  <a:srgbClr val="4454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1"/>
            <a:ext cx="3962400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矩形 3"/>
          <p:cNvSpPr/>
          <p:nvPr/>
        </p:nvSpPr>
        <p:spPr>
          <a:xfrm>
            <a:off x="8229600" y="-1"/>
            <a:ext cx="3962400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19" name="文本框 4"/>
          <p:cNvSpPr txBox="1"/>
          <p:nvPr/>
        </p:nvSpPr>
        <p:spPr>
          <a:xfrm>
            <a:off x="9220200" y="1855329"/>
            <a:ext cx="207010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联系我们</a:t>
            </a:r>
          </a:p>
        </p:txBody>
      </p:sp>
      <p:pic>
        <p:nvPicPr>
          <p:cNvPr id="220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9080" y="167386"/>
            <a:ext cx="1523429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矩形 20"/>
          <p:cNvSpPr/>
          <p:nvPr/>
        </p:nvSpPr>
        <p:spPr>
          <a:xfrm>
            <a:off x="9776297" y="5003322"/>
            <a:ext cx="1284052" cy="12840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" name="文本框 21"/>
          <p:cNvSpPr txBox="1"/>
          <p:nvPr/>
        </p:nvSpPr>
        <p:spPr>
          <a:xfrm>
            <a:off x="9941666" y="5317876"/>
            <a:ext cx="95331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二维码</a:t>
            </a:r>
          </a:p>
          <a:p>
            <a:pPr algn="ctr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粘贴处 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3622" y="2367242"/>
            <a:ext cx="2194687" cy="131071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矩形 5"/>
          <p:cNvSpPr/>
          <p:nvPr/>
        </p:nvSpPr>
        <p:spPr>
          <a:xfrm>
            <a:off x="5262281" y="0"/>
            <a:ext cx="495748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233" name="文本框 10"/>
          <p:cNvSpPr txBox="1"/>
          <p:nvPr/>
        </p:nvSpPr>
        <p:spPr>
          <a:xfrm>
            <a:off x="5778499" y="2560934"/>
            <a:ext cx="392505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Thanks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矩形 4"/>
          <p:cNvSpPr/>
          <p:nvPr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8281" y="1451698"/>
            <a:ext cx="3630707" cy="1022351"/>
          </a:xfrm>
          <a:prstGeom prst="rect">
            <a:avLst/>
          </a:prstGeom>
        </p:spPr>
        <p:txBody>
          <a:bodyPr anchor="ctr"/>
          <a:lstStyle>
            <a:lvl1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>
              <a:defRPr sz="3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98282" y="3251246"/>
            <a:ext cx="3630706" cy="658236"/>
          </a:xfrm>
          <a:prstGeom prst="rect">
            <a:avLst/>
          </a:prstGeom>
        </p:spPr>
        <p:txBody>
          <a:bodyPr/>
          <a:lstStyle/>
          <a:p>
            <a:pPr algn="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6593" y="409209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920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矩形 13"/>
          <p:cNvSpPr/>
          <p:nvPr/>
        </p:nvSpPr>
        <p:spPr>
          <a:xfrm>
            <a:off x="-11793" y="3080317"/>
            <a:ext cx="2639293" cy="18322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44" name="矩形 14"/>
          <p:cNvSpPr/>
          <p:nvPr/>
        </p:nvSpPr>
        <p:spPr>
          <a:xfrm>
            <a:off x="2902526" y="3076574"/>
            <a:ext cx="9289475" cy="1836001"/>
          </a:xfrm>
          <a:prstGeom prst="rect">
            <a:avLst/>
          </a:prstGeom>
          <a:solidFill>
            <a:schemeClr val="accent1">
              <a:alpha val="8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45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6541" y="3154626"/>
            <a:ext cx="2725272" cy="162759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726" y="3362855"/>
            <a:ext cx="5974878" cy="84023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70725" y="4222636"/>
            <a:ext cx="4433613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9867209" y="4300327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83" y="1"/>
            <a:ext cx="12249967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矩形 13"/>
          <p:cNvSpPr/>
          <p:nvPr/>
        </p:nvSpPr>
        <p:spPr>
          <a:xfrm>
            <a:off x="-28984" y="-1"/>
            <a:ext cx="12249968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59" name="矩形 14"/>
          <p:cNvSpPr/>
          <p:nvPr/>
        </p:nvSpPr>
        <p:spPr>
          <a:xfrm>
            <a:off x="-28984" y="2371724"/>
            <a:ext cx="2639293" cy="183473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60" name="矩形 15"/>
          <p:cNvSpPr/>
          <p:nvPr/>
        </p:nvSpPr>
        <p:spPr>
          <a:xfrm>
            <a:off x="2902526" y="2371724"/>
            <a:ext cx="9289475" cy="1834738"/>
          </a:xfrm>
          <a:prstGeom prst="rect">
            <a:avLst/>
          </a:prstGeom>
          <a:gradFill>
            <a:gsLst>
              <a:gs pos="0">
                <a:schemeClr val="accent1"/>
              </a:gs>
              <a:gs pos="82000">
                <a:srgbClr val="A9BEDF">
                  <a:alpha val="42000"/>
                </a:srgbClr>
              </a:gs>
              <a:gs pos="100000">
                <a:srgbClr val="FFFFFF">
                  <a:alpha val="4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61" name="图片 17" descr="图片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81" y="0"/>
            <a:ext cx="1523429" cy="909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16541" y="2475296"/>
            <a:ext cx="2725272" cy="1627593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726" y="2683846"/>
            <a:ext cx="5974878" cy="84023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70725" y="3543625"/>
            <a:ext cx="4433613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343209" y="3621316"/>
            <a:ext cx="1002396" cy="297289"/>
          </a:xfrm>
          <a:prstGeom prst="rect">
            <a:avLst/>
          </a:prstGeom>
        </p:spPr>
        <p:txBody>
          <a:bodyPr anchor="ctr"/>
          <a:lstStyle/>
          <a:p>
            <a:pPr algn="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直接连接符 11"/>
          <p:cNvSpPr/>
          <p:nvPr/>
        </p:nvSpPr>
        <p:spPr>
          <a:xfrm>
            <a:off x="1047750" y="8958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04490"/>
            <a:ext cx="12192000" cy="341786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矩形 5"/>
          <p:cNvSpPr/>
          <p:nvPr/>
        </p:nvSpPr>
        <p:spPr>
          <a:xfrm>
            <a:off x="2738716" y="0"/>
            <a:ext cx="6714568" cy="58898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  <a:lvl2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2pPr>
            <a:lvl3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3pPr>
            <a:lvl4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4pPr>
            <a:lvl5pPr algn="ctr">
              <a:spcBef>
                <a:spcPts val="0"/>
              </a:spcBef>
              <a:defRPr sz="4400" b="1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677973" y="3581258"/>
            <a:ext cx="4444051" cy="6378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600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1"/>
            <a:ext cx="3962401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矩形 16"/>
          <p:cNvSpPr/>
          <p:nvPr/>
        </p:nvSpPr>
        <p:spPr>
          <a:xfrm>
            <a:off x="1" y="-1"/>
            <a:ext cx="3962401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87" name="文本框 8"/>
          <p:cNvSpPr txBox="1"/>
          <p:nvPr/>
        </p:nvSpPr>
        <p:spPr>
          <a:xfrm>
            <a:off x="1168402" y="1791130"/>
            <a:ext cx="171449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pic>
        <p:nvPicPr>
          <p:cNvPr id="88" name="图片 15" descr="图片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81" y="167386"/>
            <a:ext cx="1523430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Round Diagonal Corner Rectangle 9"/>
          <p:cNvSpPr/>
          <p:nvPr/>
        </p:nvSpPr>
        <p:spPr>
          <a:xfrm>
            <a:off x="4809385" y="1620566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9385" y="1681812"/>
            <a:ext cx="496711" cy="369333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449954" y="1681810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2" name="直接连接符 41"/>
          <p:cNvSpPr/>
          <p:nvPr/>
        </p:nvSpPr>
        <p:spPr>
          <a:xfrm>
            <a:off x="5449954" y="2114296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Round Diagonal Corner Rectangle 9"/>
          <p:cNvSpPr/>
          <p:nvPr/>
        </p:nvSpPr>
        <p:spPr>
          <a:xfrm>
            <a:off x="4809385" y="2373007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4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809385" y="2434251"/>
            <a:ext cx="496711" cy="369334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5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449954" y="2434251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6" name="直接连接符 45"/>
          <p:cNvSpPr/>
          <p:nvPr/>
        </p:nvSpPr>
        <p:spPr>
          <a:xfrm>
            <a:off x="5449954" y="2866737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Round Diagonal Corner Rectangle 9"/>
          <p:cNvSpPr/>
          <p:nvPr/>
        </p:nvSpPr>
        <p:spPr>
          <a:xfrm>
            <a:off x="4809385" y="3125447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9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809385" y="3186691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9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449954" y="3186690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0" name="直接连接符 49"/>
          <p:cNvSpPr/>
          <p:nvPr/>
        </p:nvSpPr>
        <p:spPr>
          <a:xfrm>
            <a:off x="5449954" y="3619177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Round Diagonal Corner Rectangle 9"/>
          <p:cNvSpPr/>
          <p:nvPr/>
        </p:nvSpPr>
        <p:spPr>
          <a:xfrm>
            <a:off x="4809385" y="3902040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02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4809385" y="3963285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3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5449954" y="3963284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4" name="直接连接符 53"/>
          <p:cNvSpPr/>
          <p:nvPr/>
        </p:nvSpPr>
        <p:spPr>
          <a:xfrm>
            <a:off x="5449954" y="4395770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Round Diagonal Corner Rectangle 9"/>
          <p:cNvSpPr/>
          <p:nvPr/>
        </p:nvSpPr>
        <p:spPr>
          <a:xfrm>
            <a:off x="4809385" y="4716793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06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4809385" y="4778037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7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5449954" y="4778037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8" name="直接连接符 73"/>
          <p:cNvSpPr/>
          <p:nvPr/>
        </p:nvSpPr>
        <p:spPr>
          <a:xfrm>
            <a:off x="5449954" y="5210523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Round Diagonal Corner Rectangle 9"/>
          <p:cNvSpPr/>
          <p:nvPr/>
        </p:nvSpPr>
        <p:spPr>
          <a:xfrm>
            <a:off x="4809385" y="5529634"/>
            <a:ext cx="496711" cy="49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70" y="0"/>
                </a:moveTo>
                <a:lnTo>
                  <a:pt x="21600" y="0"/>
                </a:lnTo>
                <a:lnTo>
                  <a:pt x="21600" y="17530"/>
                </a:lnTo>
                <a:cubicBezTo>
                  <a:pt x="21600" y="19778"/>
                  <a:pt x="19778" y="21600"/>
                  <a:pt x="17530" y="21600"/>
                </a:cubicBezTo>
                <a:lnTo>
                  <a:pt x="0" y="21600"/>
                </a:lnTo>
                <a:lnTo>
                  <a:pt x="0" y="4070"/>
                </a:lnTo>
                <a:cubicBezTo>
                  <a:pt x="0" y="1822"/>
                  <a:pt x="1822" y="0"/>
                  <a:pt x="40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110" name="文本占位符 7"/>
          <p:cNvSpPr>
            <a:spLocks noGrp="1"/>
          </p:cNvSpPr>
          <p:nvPr>
            <p:ph type="body" sz="quarter" idx="22"/>
          </p:nvPr>
        </p:nvSpPr>
        <p:spPr>
          <a:xfrm>
            <a:off x="4809385" y="5590878"/>
            <a:ext cx="496711" cy="369333"/>
          </a:xfrm>
          <a:prstGeom prst="rect">
            <a:avLst/>
          </a:prstGeom>
        </p:spPr>
        <p:txBody>
          <a:bodyPr anchor="ctr"/>
          <a:lstStyle/>
          <a:p>
            <a:pPr algn="ctr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1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5449954" y="5590878"/>
            <a:ext cx="3269020" cy="369333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2" name="直接连接符 77"/>
          <p:cNvSpPr/>
          <p:nvPr/>
        </p:nvSpPr>
        <p:spPr>
          <a:xfrm>
            <a:off x="5449954" y="6023364"/>
            <a:ext cx="3269020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直接连接符 7"/>
          <p:cNvSpPr/>
          <p:nvPr/>
        </p:nvSpPr>
        <p:spPr>
          <a:xfrm>
            <a:off x="533336" y="6137819"/>
            <a:ext cx="11125329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19"/>
          <p:cNvSpPr txBox="1"/>
          <p:nvPr/>
        </p:nvSpPr>
        <p:spPr>
          <a:xfrm>
            <a:off x="9753600" y="6299277"/>
            <a:ext cx="213360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www.hillstonenet.com.cn</a:t>
            </a:r>
          </a:p>
        </p:txBody>
      </p:sp>
      <p:sp>
        <p:nvSpPr>
          <p:cNvPr id="143" name="Oval 25"/>
          <p:cNvSpPr/>
          <p:nvPr/>
        </p:nvSpPr>
        <p:spPr>
          <a:xfrm>
            <a:off x="9925636" y="6459902"/>
            <a:ext cx="56663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pic>
        <p:nvPicPr>
          <p:cNvPr id="1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126" y="85059"/>
            <a:ext cx="971108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直接连接符 17"/>
          <p:cNvSpPr/>
          <p:nvPr/>
        </p:nvSpPr>
        <p:spPr>
          <a:xfrm>
            <a:off x="698498" y="984764"/>
            <a:ext cx="10096501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3017" y="85409"/>
            <a:ext cx="1008100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685767" y="1195290"/>
            <a:ext cx="10820466" cy="4634011"/>
          </a:xfrm>
          <a:prstGeom prst="rect">
            <a:avLst/>
          </a:prstGeom>
        </p:spPr>
        <p:txBody>
          <a:bodyPr numCol="2" spcCol="431999"/>
          <a:lstStyle>
            <a:lvl1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algn="just">
              <a:lnSpc>
                <a:spcPct val="120000"/>
              </a:lnSpc>
              <a:spcBef>
                <a:spcPts val="0"/>
              </a:spcBef>
              <a:defRPr sz="16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7470" y="6345569"/>
            <a:ext cx="571351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 descr="图片 14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" y="1"/>
            <a:ext cx="3962401" cy="687426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16"/>
          <p:cNvSpPr/>
          <p:nvPr/>
        </p:nvSpPr>
        <p:spPr>
          <a:xfrm>
            <a:off x="1" y="-1"/>
            <a:ext cx="3962401" cy="6874265"/>
          </a:xfrm>
          <a:prstGeom prst="rect">
            <a:avLst/>
          </a:prstGeom>
          <a:solidFill>
            <a:srgbClr val="2C4876">
              <a:alpha val="4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/>
          </a:p>
        </p:txBody>
      </p:sp>
      <p:sp>
        <p:nvSpPr>
          <p:cNvPr id="4" name="文本框 8"/>
          <p:cNvSpPr txBox="1"/>
          <p:nvPr/>
        </p:nvSpPr>
        <p:spPr>
          <a:xfrm>
            <a:off x="1168402" y="1791486"/>
            <a:ext cx="171449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pic>
        <p:nvPicPr>
          <p:cNvPr id="5" name="图片 15" descr="图片 1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6981" y="167386"/>
            <a:ext cx="1523430" cy="9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4546A"/>
          </a:solidFill>
          <a:uFillTx/>
          <a:latin typeface="思源黑体 CN Normal"/>
          <a:ea typeface="思源黑体 CN Normal"/>
          <a:cs typeface="思源黑体 CN Normal"/>
          <a:sym typeface="思源黑体 CN Norm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 Unicode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Norm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文本占位符 4"/>
          <p:cNvSpPr txBox="1">
            <a:spLocks noGrp="1"/>
          </p:cNvSpPr>
          <p:nvPr>
            <p:ph type="body" sz="quarter" idx="1"/>
          </p:nvPr>
        </p:nvSpPr>
        <p:spPr>
          <a:xfrm>
            <a:off x="3370726" y="2709042"/>
            <a:ext cx="5974879" cy="840231"/>
          </a:xfrm>
          <a:prstGeom prst="rect">
            <a:avLst/>
          </a:prstGeom>
        </p:spPr>
        <p:txBody>
          <a:bodyPr/>
          <a:lstStyle/>
          <a:p>
            <a:pPr defTabSz="713231">
              <a:spcBef>
                <a:spcPts val="700"/>
              </a:spcBef>
              <a:defRPr sz="4212"/>
            </a:pPr>
            <a:r>
              <a:t>智·源产品规划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政府行业客户</a:t>
            </a:r>
          </a:p>
        </p:txBody>
      </p:sp>
      <p:sp>
        <p:nvSpPr>
          <p:cNvPr id="417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graphicFrame>
        <p:nvGraphicFramePr>
          <p:cNvPr id="418" name="表格 23"/>
          <p:cNvGraphicFramePr/>
          <p:nvPr/>
        </p:nvGraphicFramePr>
        <p:xfrm>
          <a:off x="697470" y="1063460"/>
          <a:ext cx="10974985" cy="26831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34003"/>
                <a:gridCol w="3207327"/>
                <a:gridCol w="6033655"/>
              </a:tblGrid>
              <a:tr h="305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7503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江苏省电化教育馆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只能监控单点设备的威胁及流量情况，需要全局整体的概览统计。网络互访关系复杂，没有有效的管理手段，无法判断是否存在异常的流量访问。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安全态势投屏的内容需有全局观，优先呈现全局概要数据，呈现内容包括：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概要呈现：1-2个页面全面的展示网络运行质量，以及风险状况；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流量统计视图：有实时统计值外，还需一定周期内（1小时、1天、1周、1个月）的流量走势图；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威胁统计视图：威胁发生次数，威胁分类占比，被拦截的威胁／违规行为事件数量；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业务交互关系：有区域之间，到区域内部，由粗到细逐渐推进分析；</a:t>
                      </a:r>
                    </a:p>
                  </a:txBody>
                  <a:tcPr marL="45720" marR="45720" anchor="ctr" horzOverflow="overflow"/>
                </a:tc>
              </a:tr>
              <a:tr h="6226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江苏省财政厅信息中心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网管人员不具备安全分析的能力，无法发现多设备日志之间的关联性和潜在问题。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能够对多种安全设备的安全事件统进行关联分析。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19" name="文本框 5"/>
          <p:cNvSpPr txBox="1"/>
          <p:nvPr/>
        </p:nvSpPr>
        <p:spPr>
          <a:xfrm>
            <a:off x="697470" y="4381656"/>
            <a:ext cx="10577946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监控全网的安全健康状况，包含网络质量及风险、网络威胁、网络应用和互访关系。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网络流量及日志的综合关联分析，发现网络流量异常和潜在安全威胁。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金融行业客户</a:t>
            </a:r>
          </a:p>
        </p:txBody>
      </p:sp>
      <p:sp>
        <p:nvSpPr>
          <p:cNvPr id="42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graphicFrame>
        <p:nvGraphicFramePr>
          <p:cNvPr id="423" name="表格 22"/>
          <p:cNvGraphicFramePr/>
          <p:nvPr/>
        </p:nvGraphicFramePr>
        <p:xfrm>
          <a:off x="746787" y="1101437"/>
          <a:ext cx="10662428" cy="2788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78647"/>
                <a:gridCol w="3325090"/>
                <a:gridCol w="5458691"/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华安基金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全等级高，由于业务需要，分支机构和总部之前存在业务互访，但是分支机构的网络安全情况得不到有效监管，担心存在业务风险。缺少专业的网络安全人员，对于网络威胁的理解有限，不具备安全处置的能力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针对分支机构的检测，有相应的设备做数据收集后统一反馈给总部的设备做分析。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恶意软件行为特征库与其他第三方厂商产品的特征库进行互补。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完善的知识库，针对部分日志的详细解读。</a:t>
                      </a:r>
                    </a:p>
                  </a:txBody>
                  <a:tcPr marL="45720" marR="45720" anchor="ctr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中国银联电子支付研究院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多厂商，多类型的安全产品不能有机整合，需要人工介入分析多个设备的日志，以分析判断威胁的确信度，时间成本高，效果不明显。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有一个威胁情报分析中心，能够对多种安全设备的安全事件统进行关联分析。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24" name="文本框 5"/>
          <p:cNvSpPr txBox="1"/>
          <p:nvPr/>
        </p:nvSpPr>
        <p:spPr>
          <a:xfrm>
            <a:off x="746788" y="4237054"/>
            <a:ext cx="1057794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需要网络流量探针，进行网络流量、事件日志的采集，上报统一分析平台，进行集中管理分析。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引入第三方威胁情报，挖掘威胁情报与设备威胁检测的关联性，并加以利用。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具备知识库信息，针对检测出的威胁进行描述说明。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采集第三方设备的日志数据，进行关联分析，提炼出存在共性，确信度高的安全威胁。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大企业客户</a:t>
            </a:r>
          </a:p>
        </p:txBody>
      </p:sp>
      <p:sp>
        <p:nvSpPr>
          <p:cNvPr id="427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428" name="表格 22"/>
          <p:cNvGraphicFramePr/>
          <p:nvPr/>
        </p:nvGraphicFramePr>
        <p:xfrm>
          <a:off x="746787" y="1101437"/>
          <a:ext cx="10489247" cy="1325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414521"/>
                <a:gridCol w="2479964"/>
                <a:gridCol w="6594762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anchor="ctr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奥园地产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没有专人实时进行网络安全监管，不能及时的进行安全处置。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提供信息管理平台，能够将内网和边界安全设备信息收集上来，做攻击路径还原，威胁溯源；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内网和边界进行有机联动，根据预设的策略匹配威胁后，自动下发威胁防护规则。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29" name="文本框 5"/>
          <p:cNvSpPr txBox="1"/>
          <p:nvPr/>
        </p:nvSpPr>
        <p:spPr>
          <a:xfrm>
            <a:off x="746788" y="2405258"/>
            <a:ext cx="10577946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网络威胁综合关联分析，还原完整的攻击路径，提供完善的证据信息。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内网威胁联动边界安全设备，半自动化完全安全处置。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行业需求总结</a:t>
            </a:r>
          </a:p>
        </p:txBody>
      </p:sp>
      <p:sp>
        <p:nvSpPr>
          <p:cNvPr id="43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433" name="内容占位符 3"/>
          <p:cNvGraphicFramePr/>
          <p:nvPr/>
        </p:nvGraphicFramePr>
        <p:xfrm>
          <a:off x="328498" y="1110996"/>
          <a:ext cx="11535000" cy="18542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71416"/>
                <a:gridCol w="1627463"/>
                <a:gridCol w="1269914"/>
                <a:gridCol w="1269914"/>
                <a:gridCol w="1676780"/>
                <a:gridCol w="1709068"/>
                <a:gridCol w="1391742"/>
                <a:gridCol w="1618703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集中管理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综合关联分析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信息数据集中呈现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单点设备信息监控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知识库信息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第三方威胁情报</a:t>
                      </a:r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教育行业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政府行业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金融行业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大企业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sp>
        <p:nvSpPr>
          <p:cNvPr id="434" name="文本框 11"/>
          <p:cNvSpPr txBox="1"/>
          <p:nvPr/>
        </p:nvSpPr>
        <p:spPr>
          <a:xfrm>
            <a:off x="446260" y="3108594"/>
            <a:ext cx="11614120" cy="33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主要功能需求总结：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教育、政府、金融和大型企业在网络安全态势的集中呈现和流量、日志、事件的综合分析方面都存在强烈需求。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在日志集中管理、单点设备监控和第三方威胁情报方面的需求程度不一。</a:t>
            </a:r>
            <a:endParaRPr b="1"/>
          </a:p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b="1"/>
          </a:p>
          <a:p>
            <a:pPr>
              <a:lnSpc>
                <a:spcPct val="15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行业需求目标总结：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教育行业主要结合自身情况进行整体网络安全的建设，部署刚需性安全产品。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政府行业主要以政策法规为引导，满足网络安全建设的合规性。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金融行业网络安全等级最高，愿意使用新概念、新技术类型的产品，但是看重实用性和时效性，同时也要满足合规性检查。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企业成本控制严格，只考虑刚需性安全产品，看重产品所能体现的实用价值。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友商产品竞争分析</a:t>
            </a:r>
          </a:p>
        </p:txBody>
      </p:sp>
      <p:sp>
        <p:nvSpPr>
          <p:cNvPr id="437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友商产品分析</a:t>
            </a:r>
          </a:p>
        </p:txBody>
      </p:sp>
      <p:sp>
        <p:nvSpPr>
          <p:cNvPr id="44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aphicFrame>
        <p:nvGraphicFramePr>
          <p:cNvPr id="441" name="表格 4"/>
          <p:cNvGraphicFramePr/>
          <p:nvPr/>
        </p:nvGraphicFramePr>
        <p:xfrm>
          <a:off x="601213" y="1236172"/>
          <a:ext cx="10552057" cy="396829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212793"/>
                <a:gridCol w="1118937"/>
                <a:gridCol w="1239253"/>
                <a:gridCol w="1179094"/>
                <a:gridCol w="1179095"/>
                <a:gridCol w="1143000"/>
                <a:gridCol w="1479885"/>
              </a:tblGrid>
              <a:tr h="478413"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友商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方案完整性</a:t>
                      </a:r>
                    </a:p>
                    <a:p>
                      <a:pPr>
                        <a:defRPr sz="18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（三星满）</a:t>
                      </a:r>
                    </a:p>
                  </a:txBody>
                  <a:tcPr marL="45720" marR="45720" anchor="ctr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524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态势感知</a:t>
                      </a: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关联分析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</a:t>
                      </a:r>
                    </a:p>
                  </a:txBody>
                  <a:tcPr marL="45720" marR="45720" anchor="ctr" horzOverflow="overflow"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676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深信服（安全感知平台）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45720" marR="45720" anchor="ctr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E7E7E9"/>
                    </a:solidFill>
                  </a:tcPr>
                </a:tc>
              </a:tr>
              <a:tr h="518167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360（态势感知与安全运营平台）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★★★</a:t>
                      </a:r>
                    </a:p>
                  </a:txBody>
                  <a:tcPr marL="45720" marR="45720" anchor="ctr" horzOverflow="overflow"/>
                </a:tc>
              </a:tr>
              <a:tr h="457900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H3C（态势感知系统）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</a:tr>
              <a:tr h="52433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安恒（安全防护管理平台）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/>
                </a:tc>
              </a:tr>
              <a:tr h="468038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CheckPoint（Smart Center）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★★</a:t>
                      </a:r>
                    </a:p>
                  </a:txBody>
                  <a:tcPr marL="45720" marR="45720" anchor="ctr" horzOverflow="overflow">
                    <a:solidFill>
                      <a:srgbClr val="E7E7E9"/>
                    </a:solidFill>
                  </a:tcPr>
                </a:tc>
              </a:tr>
              <a:tr h="529730">
                <a:tc>
                  <a:txBody>
                    <a:bodyPr/>
                    <a:lstStyle/>
                    <a:p>
                      <a:pPr algn="l">
                        <a:def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FireEye（TAP）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✔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 b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X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★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深信服安全感知平台分析</a:t>
            </a:r>
          </a:p>
        </p:txBody>
      </p:sp>
      <p:sp>
        <p:nvSpPr>
          <p:cNvPr id="44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56" y="1437954"/>
            <a:ext cx="5896127" cy="2847476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直接连接符 7"/>
          <p:cNvSpPr/>
          <p:nvPr/>
        </p:nvSpPr>
        <p:spPr>
          <a:xfrm flipH="1">
            <a:off x="6279543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TextBox 20"/>
          <p:cNvSpPr txBox="1"/>
          <p:nvPr/>
        </p:nvSpPr>
        <p:spPr>
          <a:xfrm>
            <a:off x="889462" y="4732744"/>
            <a:ext cx="387858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安全感知平台SIS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探针STA</a:t>
            </a:r>
          </a:p>
        </p:txBody>
      </p:sp>
      <p:sp>
        <p:nvSpPr>
          <p:cNvPr id="448" name="内容占位符 2"/>
          <p:cNvSpPr txBox="1"/>
          <p:nvPr/>
        </p:nvSpPr>
        <p:spPr>
          <a:xfrm>
            <a:off x="6443469" y="1392992"/>
            <a:ext cx="5190632" cy="448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结合深信服安全体系集中呈现内网风险态势；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探针、防火墙、上网行为管理等深信服安全设备；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采用透视镜梳理核心业务风险状况；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探针具备威胁检测及轻微的漏扫能力；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溯源分析工具还原完整的攻击路径；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联动互联网社区论坛提供威胁处置建议；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目前仅支持收集深信服设备日志；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无互联网威胁情报来源；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平台没有融合配置管理模块，需单独部署一套产品；</a:t>
            </a:r>
          </a:p>
          <a:p>
            <a:pPr marL="267461" indent="-267461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248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产品+服务双盈利，深信服已具备强大的安服团队；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根据硬件规格定价，SIS和STA有多种规格供客户选择；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主要面向政府客户；</a:t>
            </a:r>
          </a:p>
          <a:p>
            <a:pPr marL="579500" lvl="1" indent="-222884" defTabSz="713231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092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67461" indent="-267461" defTabSz="713231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248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449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060" y="1433678"/>
            <a:ext cx="5116168" cy="2820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图片 3" descr="图片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3746" y="1643656"/>
            <a:ext cx="5116169" cy="2962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图片 4" descr="图片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1737" y="2029415"/>
            <a:ext cx="5125844" cy="25215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圆角矩形 14"/>
          <p:cNvGrpSpPr/>
          <p:nvPr/>
        </p:nvGrpSpPr>
        <p:grpSpPr>
          <a:xfrm>
            <a:off x="574060" y="1187482"/>
            <a:ext cx="5116168" cy="307341"/>
            <a:chOff x="0" y="0"/>
            <a:chExt cx="5116167" cy="307340"/>
          </a:xfrm>
        </p:grpSpPr>
        <p:sp>
          <p:nvSpPr>
            <p:cNvPr id="452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透视镜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透视镜</a:t>
              </a:r>
            </a:p>
          </p:txBody>
        </p:sp>
      </p:grpSp>
      <p:grpSp>
        <p:nvGrpSpPr>
          <p:cNvPr id="457" name="圆角矩形 14"/>
          <p:cNvGrpSpPr/>
          <p:nvPr/>
        </p:nvGrpSpPr>
        <p:grpSpPr>
          <a:xfrm>
            <a:off x="833746" y="1511005"/>
            <a:ext cx="5116168" cy="307341"/>
            <a:chOff x="0" y="0"/>
            <a:chExt cx="5116167" cy="307340"/>
          </a:xfrm>
        </p:grpSpPr>
        <p:sp>
          <p:nvSpPr>
            <p:cNvPr id="455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溯源工具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溯源工具</a:t>
              </a:r>
            </a:p>
          </p:txBody>
        </p:sp>
      </p:grpSp>
      <p:grpSp>
        <p:nvGrpSpPr>
          <p:cNvPr id="460" name="圆角矩形 15"/>
          <p:cNvGrpSpPr/>
          <p:nvPr/>
        </p:nvGrpSpPr>
        <p:grpSpPr>
          <a:xfrm>
            <a:off x="1071737" y="1822840"/>
            <a:ext cx="5116169" cy="307341"/>
            <a:chOff x="0" y="0"/>
            <a:chExt cx="5116167" cy="307340"/>
          </a:xfrm>
        </p:grpSpPr>
        <p:sp>
          <p:nvSpPr>
            <p:cNvPr id="458" name="Rounded Rectangle"/>
            <p:cNvSpPr/>
            <p:nvPr/>
          </p:nvSpPr>
          <p:spPr>
            <a:xfrm>
              <a:off x="0" y="56022"/>
              <a:ext cx="5116168" cy="19529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处置建议"/>
            <p:cNvSpPr txBox="1"/>
            <p:nvPr/>
          </p:nvSpPr>
          <p:spPr>
            <a:xfrm>
              <a:off x="9532" y="0"/>
              <a:ext cx="509710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处置建议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2" animBg="1" advAuto="0"/>
      <p:bldP spid="450" grpId="4" animBg="1" advAuto="0"/>
      <p:bldP spid="451" grpId="6" animBg="1" advAuto="0"/>
      <p:bldP spid="454" grpId="1" animBg="1" advAuto="0"/>
      <p:bldP spid="457" grpId="3" animBg="1" advAuto="0"/>
      <p:bldP spid="460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360态势感知与安全运营平台分析</a:t>
            </a:r>
          </a:p>
        </p:txBody>
      </p:sp>
      <p:sp>
        <p:nvSpPr>
          <p:cNvPr id="465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6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756" y="1159040"/>
            <a:ext cx="5246131" cy="367224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直接连接符 6"/>
          <p:cNvSpPr/>
          <p:nvPr/>
        </p:nvSpPr>
        <p:spPr>
          <a:xfrm flipH="1">
            <a:off x="6279536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TextBox 20"/>
          <p:cNvSpPr txBox="1"/>
          <p:nvPr/>
        </p:nvSpPr>
        <p:spPr>
          <a:xfrm>
            <a:off x="904123" y="4534677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分析平台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关联分析引擎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分布式日志采集器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流量传感器</a:t>
            </a:r>
          </a:p>
        </p:txBody>
      </p:sp>
      <p:sp>
        <p:nvSpPr>
          <p:cNvPr id="469" name="内容占位符 2"/>
          <p:cNvSpPr txBox="1"/>
          <p:nvPr/>
        </p:nvSpPr>
        <p:spPr>
          <a:xfrm>
            <a:off x="6443460" y="1405183"/>
            <a:ext cx="5339828" cy="459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结合海量日志、互联网情报对内部风险、外部攻击的集中态势呈现；</a:t>
            </a:r>
            <a:endParaRPr sz="1424" b="1"/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传感器、网络安全设备、路由交换设备、终端、数据库、snmp trap等；</a:t>
            </a:r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  <a:endParaRPr sz="1246"/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支持全局拓扑大屏展示；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日志收集范围广，兼容第三方日志并提供定制化服务，可在短时间内实现对新型日志类型的支持；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支持配置丰富的关联规则，与SIEM功能类似；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工单形式派放处置任务，联动防火墙和终端软件实现威胁处置；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云端威胁情报中心帮助客户了解威胁详情以及影响范围；</a:t>
            </a:r>
          </a:p>
          <a:p>
            <a:pPr marL="305180" indent="-305180" defTabSz="813816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2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目前靠产品盈利，后期会增加服务能力，360正在扩招安服团队；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根据方案定价，提供威胁情报、终端等模块供客户选择；</a:t>
            </a:r>
          </a:p>
          <a:p>
            <a:pPr marL="661225" lvl="1" indent="-254317" defTabSz="813816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246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已有政府、金融、高校、运营商等多个行业客户；</a:t>
            </a:r>
          </a:p>
          <a:p>
            <a:pPr marL="305180" indent="-305180" defTabSz="813816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424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470" name="图片 17" descr="图片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068" y="1301849"/>
            <a:ext cx="4985552" cy="2909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圆角矩形 14"/>
          <p:cNvGrpSpPr/>
          <p:nvPr/>
        </p:nvGrpSpPr>
        <p:grpSpPr>
          <a:xfrm>
            <a:off x="612160" y="1057930"/>
            <a:ext cx="4982460" cy="307341"/>
            <a:chOff x="0" y="0"/>
            <a:chExt cx="4982459" cy="307340"/>
          </a:xfrm>
        </p:grpSpPr>
        <p:sp>
          <p:nvSpPr>
            <p:cNvPr id="471" name="Rounded Rectangle"/>
            <p:cNvSpPr/>
            <p:nvPr/>
          </p:nvSpPr>
          <p:spPr>
            <a:xfrm>
              <a:off x="0" y="58574"/>
              <a:ext cx="4982460" cy="19019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全局拓扑展示"/>
            <p:cNvSpPr txBox="1"/>
            <p:nvPr/>
          </p:nvSpPr>
          <p:spPr>
            <a:xfrm>
              <a:off x="9283" y="0"/>
              <a:ext cx="496389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全局拓扑展示</a:t>
              </a:r>
            </a:p>
          </p:txBody>
        </p:sp>
      </p:grpSp>
      <p:pic>
        <p:nvPicPr>
          <p:cNvPr id="47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158" y="1569433"/>
            <a:ext cx="4969059" cy="2795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圆角矩形 14"/>
          <p:cNvGrpSpPr/>
          <p:nvPr/>
        </p:nvGrpSpPr>
        <p:grpSpPr>
          <a:xfrm>
            <a:off x="877158" y="1348959"/>
            <a:ext cx="4982461" cy="307341"/>
            <a:chOff x="0" y="0"/>
            <a:chExt cx="4982459" cy="307340"/>
          </a:xfrm>
        </p:grpSpPr>
        <p:sp>
          <p:nvSpPr>
            <p:cNvPr id="475" name="Rounded Rectangle"/>
            <p:cNvSpPr/>
            <p:nvPr/>
          </p:nvSpPr>
          <p:spPr>
            <a:xfrm>
              <a:off x="0" y="58574"/>
              <a:ext cx="4982460" cy="19019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工单任务"/>
            <p:cNvSpPr txBox="1"/>
            <p:nvPr/>
          </p:nvSpPr>
          <p:spPr>
            <a:xfrm>
              <a:off x="9283" y="0"/>
              <a:ext cx="496389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工单任务</a:t>
              </a:r>
            </a:p>
          </p:txBody>
        </p:sp>
      </p:grpSp>
      <p:pic>
        <p:nvPicPr>
          <p:cNvPr id="478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4107" y="1891749"/>
            <a:ext cx="5062755" cy="26040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圆角矩形 14"/>
          <p:cNvGrpSpPr/>
          <p:nvPr/>
        </p:nvGrpSpPr>
        <p:grpSpPr>
          <a:xfrm>
            <a:off x="1091407" y="1647828"/>
            <a:ext cx="5068093" cy="307341"/>
            <a:chOff x="0" y="0"/>
            <a:chExt cx="5068092" cy="307340"/>
          </a:xfrm>
        </p:grpSpPr>
        <p:sp>
          <p:nvSpPr>
            <p:cNvPr id="479" name="Rounded Rectangle"/>
            <p:cNvSpPr/>
            <p:nvPr/>
          </p:nvSpPr>
          <p:spPr>
            <a:xfrm>
              <a:off x="0" y="62868"/>
              <a:ext cx="5068093" cy="18160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云端情报中心"/>
            <p:cNvSpPr txBox="1"/>
            <p:nvPr/>
          </p:nvSpPr>
          <p:spPr>
            <a:xfrm>
              <a:off x="8864" y="0"/>
              <a:ext cx="505036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云端情报中心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2" animBg="1" advAuto="0"/>
      <p:bldP spid="473" grpId="1" animBg="1" advAuto="0"/>
      <p:bldP spid="474" grpId="4" animBg="1" advAuto="0"/>
      <p:bldP spid="477" grpId="3" animBg="1" advAuto="0"/>
      <p:bldP spid="478" grpId="5" animBg="1" advAuto="0"/>
      <p:bldP spid="481" grpId="6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H3C态势感知系统分析</a:t>
            </a:r>
          </a:p>
        </p:txBody>
      </p:sp>
      <p:sp>
        <p:nvSpPr>
          <p:cNvPr id="48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85" name="图片 572" descr="图片 5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135" y="1129011"/>
            <a:ext cx="5173943" cy="359354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TextBox 20"/>
          <p:cNvSpPr txBox="1"/>
          <p:nvPr/>
        </p:nvSpPr>
        <p:spPr>
          <a:xfrm>
            <a:off x="904123" y="4534677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态势感知分析平台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分布式日志采集器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日志采集Agent</a:t>
            </a:r>
          </a:p>
        </p:txBody>
      </p:sp>
      <p:sp>
        <p:nvSpPr>
          <p:cNvPr id="487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内容占位符 2"/>
          <p:cNvSpPr txBox="1"/>
          <p:nvPr/>
        </p:nvSpPr>
        <p:spPr>
          <a:xfrm>
            <a:off x="6443300" y="1393684"/>
            <a:ext cx="5383744" cy="418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对内部安全、流量、运维的集中管理和呈现；</a:t>
            </a:r>
            <a:endParaRPr sz="1440" b="1"/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探针、网络安全设备、路由交换设备、终端、数据库、snmp trap等；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平台模块划分明确，分为安全态势、流量态势、运维态势三大模块；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平台自身集成了配置管理和日志审计能力，无需另外部署同类产品；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融入智能的流量分析和行为分析技术；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无互联网威胁情报来源；</a:t>
            </a:r>
          </a:p>
          <a:p>
            <a:pPr marL="308609" indent="-308609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44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还未正式发布，目前仅在高校有过测试；</a:t>
            </a:r>
          </a:p>
          <a:p>
            <a:pPr marL="668654" lvl="1" indent="-257175" defTabSz="822959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–"/>
              <a:defRPr sz="12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2017年态势感知大会中提到重点客户为高校；</a:t>
            </a:r>
          </a:p>
        </p:txBody>
      </p:sp>
      <p:pic>
        <p:nvPicPr>
          <p:cNvPr id="489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78" y="1313383"/>
            <a:ext cx="4813684" cy="2707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圆角矩形 14"/>
          <p:cNvGrpSpPr/>
          <p:nvPr/>
        </p:nvGrpSpPr>
        <p:grpSpPr>
          <a:xfrm>
            <a:off x="612160" y="1057845"/>
            <a:ext cx="4828677" cy="307341"/>
            <a:chOff x="0" y="0"/>
            <a:chExt cx="4828676" cy="307340"/>
          </a:xfrm>
        </p:grpSpPr>
        <p:sp>
          <p:nvSpPr>
            <p:cNvPr id="490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安全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495" name="圆角矩形 14"/>
          <p:cNvGrpSpPr/>
          <p:nvPr/>
        </p:nvGrpSpPr>
        <p:grpSpPr>
          <a:xfrm>
            <a:off x="937124" y="1301848"/>
            <a:ext cx="4828677" cy="307341"/>
            <a:chOff x="0" y="0"/>
            <a:chExt cx="4828676" cy="307340"/>
          </a:xfrm>
        </p:grpSpPr>
        <p:sp>
          <p:nvSpPr>
            <p:cNvPr id="493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流量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pic>
        <p:nvPicPr>
          <p:cNvPr id="496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124" y="1550697"/>
            <a:ext cx="4813684" cy="270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图片 12" descr="图片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0024" y="1791828"/>
            <a:ext cx="4828678" cy="2711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0" name="圆角矩形 14"/>
          <p:cNvGrpSpPr/>
          <p:nvPr/>
        </p:nvGrpSpPr>
        <p:grpSpPr>
          <a:xfrm>
            <a:off x="1280024" y="1543148"/>
            <a:ext cx="4828677" cy="307341"/>
            <a:chOff x="0" y="0"/>
            <a:chExt cx="4828676" cy="307340"/>
          </a:xfrm>
        </p:grpSpPr>
        <p:sp>
          <p:nvSpPr>
            <p:cNvPr id="498" name="Rounded Rectangle"/>
            <p:cNvSpPr/>
            <p:nvPr/>
          </p:nvSpPr>
          <p:spPr>
            <a:xfrm>
              <a:off x="0" y="58659"/>
              <a:ext cx="4828677" cy="19002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运维态势"/>
            <p:cNvSpPr txBox="1"/>
            <p:nvPr/>
          </p:nvSpPr>
          <p:spPr>
            <a:xfrm>
              <a:off x="9276" y="0"/>
              <a:ext cx="481012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2" animBg="1" advAuto="0"/>
      <p:bldP spid="492" grpId="1" animBg="1" advAuto="0"/>
      <p:bldP spid="495" grpId="3" animBg="1" advAuto="0"/>
      <p:bldP spid="496" grpId="4" animBg="1" advAuto="0"/>
      <p:bldP spid="497" grpId="6" animBg="1" advAuto="0"/>
      <p:bldP spid="500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安恒安全防护管理平台</a:t>
            </a:r>
          </a:p>
        </p:txBody>
      </p:sp>
      <p:sp>
        <p:nvSpPr>
          <p:cNvPr id="50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04" name="TextBox 20"/>
          <p:cNvSpPr txBox="1"/>
          <p:nvPr/>
        </p:nvSpPr>
        <p:spPr>
          <a:xfrm>
            <a:off x="904123" y="4558741"/>
            <a:ext cx="387858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流量探针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风暴中心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安全防护管理平台</a:t>
            </a:r>
          </a:p>
        </p:txBody>
      </p:sp>
      <p:sp>
        <p:nvSpPr>
          <p:cNvPr id="505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内容占位符 2"/>
          <p:cNvSpPr txBox="1"/>
          <p:nvPr/>
        </p:nvSpPr>
        <p:spPr>
          <a:xfrm>
            <a:off x="6443300" y="1393684"/>
            <a:ext cx="5466760" cy="4801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面向政府、公安以及事业单位提供内网态势呈现；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风暴中心、安恒网络安全设备、第三方设备、第三方系统；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重要行业日志分析与参考；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联动移动app观察网络态势、下发威胁处置；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提供云端在线漏洞检测系统；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提供云端沙箱服务；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可联动等级保护检查工具箱提供等保检查报告；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无配置管理；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靠产品盈利；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靠方案定价，提供威胁情报、SaaS服务等模块供客户选择；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主要面向公安和政府客户；</a:t>
            </a:r>
          </a:p>
        </p:txBody>
      </p:sp>
      <p:pic>
        <p:nvPicPr>
          <p:cNvPr id="50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74" y="1219199"/>
            <a:ext cx="5593537" cy="3179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779" y="1330561"/>
            <a:ext cx="5106823" cy="27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184" y="1760971"/>
            <a:ext cx="5063541" cy="25434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2" name="圆角矩形 14"/>
          <p:cNvGrpSpPr/>
          <p:nvPr/>
        </p:nvGrpSpPr>
        <p:grpSpPr>
          <a:xfrm>
            <a:off x="780602" y="1087422"/>
            <a:ext cx="5109000" cy="307341"/>
            <a:chOff x="0" y="0"/>
            <a:chExt cx="5108999" cy="307340"/>
          </a:xfrm>
        </p:grpSpPr>
        <p:sp>
          <p:nvSpPr>
            <p:cNvPr id="510" name="Rounded Rectangle"/>
            <p:cNvSpPr/>
            <p:nvPr/>
          </p:nvSpPr>
          <p:spPr>
            <a:xfrm>
              <a:off x="0" y="53144"/>
              <a:ext cx="5109000" cy="2010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安全态势"/>
            <p:cNvSpPr txBox="1"/>
            <p:nvPr/>
          </p:nvSpPr>
          <p:spPr>
            <a:xfrm>
              <a:off x="9814" y="0"/>
              <a:ext cx="5089371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515" name="圆角矩形 14"/>
          <p:cNvGrpSpPr/>
          <p:nvPr/>
        </p:nvGrpSpPr>
        <p:grpSpPr>
          <a:xfrm>
            <a:off x="982712" y="1519311"/>
            <a:ext cx="5109000" cy="307341"/>
            <a:chOff x="0" y="0"/>
            <a:chExt cx="5108999" cy="307340"/>
          </a:xfrm>
        </p:grpSpPr>
        <p:sp>
          <p:nvSpPr>
            <p:cNvPr id="513" name="Rounded Rectangle"/>
            <p:cNvSpPr/>
            <p:nvPr/>
          </p:nvSpPr>
          <p:spPr>
            <a:xfrm>
              <a:off x="0" y="53144"/>
              <a:ext cx="5109000" cy="201052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漏洞检测系统"/>
            <p:cNvSpPr txBox="1"/>
            <p:nvPr/>
          </p:nvSpPr>
          <p:spPr>
            <a:xfrm>
              <a:off x="9814" y="0"/>
              <a:ext cx="5089371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漏洞检测系统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2" animBg="1" advAuto="0"/>
      <p:bldP spid="509" grpId="4" animBg="1" advAuto="0"/>
      <p:bldP spid="512" grpId="1" animBg="1" advAuto="0"/>
      <p:bldP spid="515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组合 41"/>
          <p:cNvGrpSpPr/>
          <p:nvPr/>
        </p:nvGrpSpPr>
        <p:grpSpPr>
          <a:xfrm>
            <a:off x="4593506" y="798607"/>
            <a:ext cx="6889175" cy="1080086"/>
            <a:chOff x="0" y="0"/>
            <a:chExt cx="6889174" cy="1080085"/>
          </a:xfrm>
        </p:grpSpPr>
        <p:sp>
          <p:nvSpPr>
            <p:cNvPr id="260" name="矩形: 圆角 9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547D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1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2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3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市场背景分析</a:t>
              </a:r>
            </a:p>
          </p:txBody>
        </p:sp>
      </p:grpSp>
      <p:grpSp>
        <p:nvGrpSpPr>
          <p:cNvPr id="269" name="组合 42"/>
          <p:cNvGrpSpPr/>
          <p:nvPr/>
        </p:nvGrpSpPr>
        <p:grpSpPr>
          <a:xfrm>
            <a:off x="4593506" y="2262132"/>
            <a:ext cx="6889175" cy="1080086"/>
            <a:chOff x="0" y="0"/>
            <a:chExt cx="6889174" cy="1080085"/>
          </a:xfrm>
        </p:grpSpPr>
        <p:sp>
          <p:nvSpPr>
            <p:cNvPr id="265" name="矩形: 圆角 43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77979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6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7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8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客户调研及需求分析</a:t>
              </a:r>
            </a:p>
          </p:txBody>
        </p:sp>
      </p:grpSp>
      <p:grpSp>
        <p:nvGrpSpPr>
          <p:cNvPr id="274" name="组合 47"/>
          <p:cNvGrpSpPr/>
          <p:nvPr/>
        </p:nvGrpSpPr>
        <p:grpSpPr>
          <a:xfrm>
            <a:off x="4593506" y="3725655"/>
            <a:ext cx="6889175" cy="1080086"/>
            <a:chOff x="0" y="0"/>
            <a:chExt cx="6889174" cy="1080085"/>
          </a:xfrm>
        </p:grpSpPr>
        <p:sp>
          <p:nvSpPr>
            <p:cNvPr id="270" name="矩形: 圆角 48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1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2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73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友商产品竞争分析</a:t>
              </a:r>
            </a:p>
          </p:txBody>
        </p:sp>
      </p:grpSp>
      <p:grpSp>
        <p:nvGrpSpPr>
          <p:cNvPr id="279" name="组合 52"/>
          <p:cNvGrpSpPr/>
          <p:nvPr/>
        </p:nvGrpSpPr>
        <p:grpSpPr>
          <a:xfrm>
            <a:off x="4593506" y="5189178"/>
            <a:ext cx="6889175" cy="1080087"/>
            <a:chOff x="0" y="0"/>
            <a:chExt cx="6889174" cy="1080085"/>
          </a:xfrm>
        </p:grpSpPr>
        <p:sp>
          <p:nvSpPr>
            <p:cNvPr id="275" name="矩形: 圆角 53"/>
            <p:cNvSpPr/>
            <p:nvPr/>
          </p:nvSpPr>
          <p:spPr>
            <a:xfrm>
              <a:off x="408388" y="70992"/>
              <a:ext cx="6480787" cy="938099"/>
            </a:xfrm>
            <a:prstGeom prst="roundRect">
              <a:avLst>
                <a:gd name="adj" fmla="val 50000"/>
              </a:avLst>
            </a:prstGeom>
            <a:solidFill>
              <a:srgbClr val="8C8C8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6" name="Round Diagonal Corner Rectangle 9"/>
            <p:cNvSpPr/>
            <p:nvPr/>
          </p:nvSpPr>
          <p:spPr>
            <a:xfrm>
              <a:off x="-1" y="-1"/>
              <a:ext cx="1080086" cy="108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70" y="0"/>
                  </a:moveTo>
                  <a:lnTo>
                    <a:pt x="21600" y="0"/>
                  </a:lnTo>
                  <a:lnTo>
                    <a:pt x="21600" y="17530"/>
                  </a:lnTo>
                  <a:cubicBezTo>
                    <a:pt x="21600" y="19778"/>
                    <a:pt x="19778" y="21600"/>
                    <a:pt x="17530" y="21600"/>
                  </a:cubicBezTo>
                  <a:lnTo>
                    <a:pt x="0" y="21600"/>
                  </a:lnTo>
                  <a:lnTo>
                    <a:pt x="0" y="4070"/>
                  </a:lnTo>
                  <a:cubicBezTo>
                    <a:pt x="0" y="1822"/>
                    <a:pt x="1822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7" name="文本占位符 7"/>
            <p:cNvSpPr txBox="1"/>
            <p:nvPr/>
          </p:nvSpPr>
          <p:spPr>
            <a:xfrm>
              <a:off x="234656" y="261195"/>
              <a:ext cx="61077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4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78" name="文本占位符 7"/>
            <p:cNvSpPr txBox="1"/>
            <p:nvPr/>
          </p:nvSpPr>
          <p:spPr>
            <a:xfrm>
              <a:off x="1314740" y="317009"/>
              <a:ext cx="520832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智·源产品规划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CheckPoint SmartCenter</a:t>
            </a:r>
          </a:p>
        </p:txBody>
      </p:sp>
      <p:sp>
        <p:nvSpPr>
          <p:cNvPr id="518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19" name="直接连接符 574"/>
          <p:cNvSpPr/>
          <p:nvPr/>
        </p:nvSpPr>
        <p:spPr>
          <a:xfrm flipH="1">
            <a:off x="6267505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内容占位符 2"/>
          <p:cNvSpPr txBox="1"/>
          <p:nvPr/>
        </p:nvSpPr>
        <p:spPr>
          <a:xfrm>
            <a:off x="6443300" y="1308340"/>
            <a:ext cx="5748700" cy="473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内网安全事件分析和配置管理；</a:t>
            </a:r>
            <a:endParaRPr sz="1344" b="1"/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CheckPoint安全设备和第三方网络设备；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软件刀片架构，模块化各组件，通过License授权；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支持根据关键字（安全域/应用等）搜索全局/私有策略；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支持策略变更记录；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可根据Log找出对应的策略，反之也可以；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Event不仅作为Log Server，还可关联海量事件；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SmartConsole可集中管理Management和Event；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Microsoft YaHei UI"/>
                <a:ea typeface="Microsoft YaHei UI"/>
                <a:cs typeface="Microsoft YaHei UI"/>
                <a:sym typeface="Microsoft YaHei UI"/>
              </a:defRPr>
            </a:pPr>
            <a:r>
              <a:t>报表支持在线预览和编辑；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无态势呈现和行为感知层面；</a:t>
            </a:r>
          </a:p>
          <a:p>
            <a:pPr marL="288035" indent="-288035" defTabSz="768095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344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靠产品盈利；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根据硬件规格定价（管理能力），Management和Event有多款硬件规格；</a:t>
            </a:r>
          </a:p>
          <a:p>
            <a:pPr marL="624077" lvl="1" indent="-240029" defTabSz="768095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–"/>
              <a:defRPr sz="11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面向全球各行各业客户；</a:t>
            </a:r>
          </a:p>
          <a:p>
            <a:pPr marL="288035" indent="-288035" defTabSz="768095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344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21" name="TextBox 20"/>
          <p:cNvSpPr txBox="1"/>
          <p:nvPr/>
        </p:nvSpPr>
        <p:spPr>
          <a:xfrm>
            <a:off x="932545" y="4800522"/>
            <a:ext cx="500858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Security Management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 Event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Smart Console</a:t>
            </a:r>
          </a:p>
        </p:txBody>
      </p:sp>
      <p:pic>
        <p:nvPicPr>
          <p:cNvPr id="52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62" y="2651131"/>
            <a:ext cx="5830251" cy="1935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355" y="1218888"/>
            <a:ext cx="4632321" cy="143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70" y="1394753"/>
            <a:ext cx="4917279" cy="27646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圆角矩形 14"/>
          <p:cNvGrpSpPr/>
          <p:nvPr/>
        </p:nvGrpSpPr>
        <p:grpSpPr>
          <a:xfrm>
            <a:off x="697470" y="1180634"/>
            <a:ext cx="4917279" cy="269242"/>
            <a:chOff x="0" y="0"/>
            <a:chExt cx="4917278" cy="269240"/>
          </a:xfrm>
        </p:grpSpPr>
        <p:sp>
          <p:nvSpPr>
            <p:cNvPr id="525" name="Rounded Rectangle"/>
            <p:cNvSpPr/>
            <p:nvPr/>
          </p:nvSpPr>
          <p:spPr>
            <a:xfrm>
              <a:off x="0" y="3825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26" name="DashBoard"/>
            <p:cNvSpPr txBox="1"/>
            <p:nvPr/>
          </p:nvSpPr>
          <p:spPr>
            <a:xfrm>
              <a:off x="9407" y="0"/>
              <a:ext cx="4898464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DashBoard</a:t>
              </a:r>
            </a:p>
          </p:txBody>
        </p:sp>
      </p:grpSp>
      <p:pic>
        <p:nvPicPr>
          <p:cNvPr id="528" name="图片 21" descr="图片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587" y="1617036"/>
            <a:ext cx="4917280" cy="27659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1" name="圆角矩形 14"/>
          <p:cNvGrpSpPr/>
          <p:nvPr/>
        </p:nvGrpSpPr>
        <p:grpSpPr>
          <a:xfrm>
            <a:off x="946587" y="1388096"/>
            <a:ext cx="4917280" cy="307341"/>
            <a:chOff x="0" y="0"/>
            <a:chExt cx="4917278" cy="307340"/>
          </a:xfrm>
        </p:grpSpPr>
        <p:sp>
          <p:nvSpPr>
            <p:cNvPr id="529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0" name="策略配置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策略配置</a:t>
              </a:r>
            </a:p>
          </p:txBody>
        </p:sp>
      </p:grpSp>
      <p:pic>
        <p:nvPicPr>
          <p:cNvPr id="532" name="图片 23" descr="图片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7019" y="1847649"/>
            <a:ext cx="5135496" cy="17902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圆角矩形 24"/>
          <p:cNvGrpSpPr/>
          <p:nvPr/>
        </p:nvGrpSpPr>
        <p:grpSpPr>
          <a:xfrm>
            <a:off x="1145810" y="1615322"/>
            <a:ext cx="4917279" cy="307341"/>
            <a:chOff x="0" y="0"/>
            <a:chExt cx="4917278" cy="307340"/>
          </a:xfrm>
        </p:grpSpPr>
        <p:sp>
          <p:nvSpPr>
            <p:cNvPr id="533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4" name="策略变更记录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策略变更记录</a:t>
              </a:r>
            </a:p>
          </p:txBody>
        </p:sp>
      </p:grpSp>
      <p:grpSp>
        <p:nvGrpSpPr>
          <p:cNvPr id="538" name="圆角矩形 14"/>
          <p:cNvGrpSpPr/>
          <p:nvPr/>
        </p:nvGrpSpPr>
        <p:grpSpPr>
          <a:xfrm>
            <a:off x="1285936" y="1822380"/>
            <a:ext cx="4917279" cy="307341"/>
            <a:chOff x="0" y="0"/>
            <a:chExt cx="4917278" cy="307340"/>
          </a:xfrm>
        </p:grpSpPr>
        <p:sp>
          <p:nvSpPr>
            <p:cNvPr id="536" name="Rounded Rectangle"/>
            <p:cNvSpPr/>
            <p:nvPr/>
          </p:nvSpPr>
          <p:spPr>
            <a:xfrm>
              <a:off x="0" y="57302"/>
              <a:ext cx="4917279" cy="19273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37" name="在线报表预览"/>
            <p:cNvSpPr txBox="1"/>
            <p:nvPr/>
          </p:nvSpPr>
          <p:spPr>
            <a:xfrm>
              <a:off x="9407" y="0"/>
              <a:ext cx="489846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在线报表预览</a:t>
              </a:r>
            </a:p>
          </p:txBody>
        </p:sp>
      </p:grpSp>
      <p:pic>
        <p:nvPicPr>
          <p:cNvPr id="539" name="图片 20" descr="图片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5936" y="2058753"/>
            <a:ext cx="4893496" cy="275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2" animBg="1" advAuto="0"/>
      <p:bldP spid="527" grpId="1" animBg="1" advAuto="0"/>
      <p:bldP spid="528" grpId="4" animBg="1" advAuto="0"/>
      <p:bldP spid="531" grpId="3" animBg="1" advAuto="0"/>
      <p:bldP spid="532" grpId="6" animBg="1" advAuto="0"/>
      <p:bldP spid="535" grpId="5" animBg="1" advAuto="0"/>
      <p:bldP spid="538" grpId="7" animBg="1" advAuto="0"/>
      <p:bldP spid="539" grpId="8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FireEye TAP ( Threat Analytics Platform )</a:t>
            </a:r>
          </a:p>
        </p:txBody>
      </p:sp>
      <p:sp>
        <p:nvSpPr>
          <p:cNvPr id="54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43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416" y="1235321"/>
            <a:ext cx="5650924" cy="2903542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内容占位符 2"/>
          <p:cNvSpPr txBox="1"/>
          <p:nvPr/>
        </p:nvSpPr>
        <p:spPr>
          <a:xfrm>
            <a:off x="6445122" y="1389851"/>
            <a:ext cx="5218451" cy="453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产品定位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APT、安全事件检测，偏向于SIEM；</a:t>
            </a:r>
            <a:endParaRPr sz="1552" b="1"/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数据来源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数据库、安全设备、网络设备、终端日志；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优势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扎实的APT攻击检测技术（MVX技术）；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全文检索（文本或者列式存储）；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信息详实，种类丰富，系统内部关联性很强；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不足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可视化呈现偏技术化；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高级功能的运用技术门槛偏高；</a:t>
            </a:r>
          </a:p>
          <a:p>
            <a:pPr marL="332613" indent="-332613" defTabSz="886968">
              <a:spcBef>
                <a:spcPts val="300"/>
              </a:spcBef>
              <a:buSzPct val="100000"/>
              <a:buFont typeface="Arial"/>
              <a:buChar char="•"/>
              <a:defRPr sz="1552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商业模式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产品+服务双盈利；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根据产品License定价；</a:t>
            </a:r>
          </a:p>
          <a:p>
            <a:pPr marL="720661" lvl="1" indent="-277177" defTabSz="886968">
              <a:spcBef>
                <a:spcPts val="300"/>
              </a:spcBef>
              <a:buSzPct val="100000"/>
              <a:buFont typeface="Arial"/>
              <a:buChar char="–"/>
              <a:defRPr sz="135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客户来源主要为美国国内，有一定的背景支撑；</a:t>
            </a:r>
          </a:p>
        </p:txBody>
      </p:sp>
      <p:sp>
        <p:nvSpPr>
          <p:cNvPr id="545" name="TextBox 20"/>
          <p:cNvSpPr txBox="1"/>
          <p:nvPr/>
        </p:nvSpPr>
        <p:spPr>
          <a:xfrm>
            <a:off x="1256787" y="4634560"/>
            <a:ext cx="4320377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方案组件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Cloud Collector 基于云的收集器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TAP UI Mod 管理端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数据源设备（syslog ODBC ）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Broker通道</a:t>
            </a:r>
          </a:p>
        </p:txBody>
      </p:sp>
      <p:sp>
        <p:nvSpPr>
          <p:cNvPr id="546" name="直接连接符 11"/>
          <p:cNvSpPr/>
          <p:nvPr/>
        </p:nvSpPr>
        <p:spPr>
          <a:xfrm flipH="1">
            <a:off x="6255473" y="1219200"/>
            <a:ext cx="1" cy="442578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7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037" y="1411072"/>
            <a:ext cx="5206486" cy="2580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0" name="圆角矩形 14"/>
          <p:cNvGrpSpPr/>
          <p:nvPr/>
        </p:nvGrpSpPr>
        <p:grpSpPr>
          <a:xfrm>
            <a:off x="697470" y="1210832"/>
            <a:ext cx="5224053" cy="307341"/>
            <a:chOff x="0" y="0"/>
            <a:chExt cx="5224052" cy="307340"/>
          </a:xfrm>
        </p:grpSpPr>
        <p:sp>
          <p:nvSpPr>
            <p:cNvPr id="548" name="Rounded Rectangle"/>
            <p:cNvSpPr/>
            <p:nvPr/>
          </p:nvSpPr>
          <p:spPr>
            <a:xfrm>
              <a:off x="0" y="49265"/>
              <a:ext cx="5224053" cy="20881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威胁地图"/>
            <p:cNvSpPr txBox="1"/>
            <p:nvPr/>
          </p:nvSpPr>
          <p:spPr>
            <a:xfrm>
              <a:off x="10192" y="0"/>
              <a:ext cx="520366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威胁地图</a:t>
              </a:r>
            </a:p>
          </p:txBody>
        </p:sp>
      </p:grpSp>
      <p:pic>
        <p:nvPicPr>
          <p:cNvPr id="551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9477" y="1702492"/>
            <a:ext cx="5187957" cy="297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" name="圆角矩形 14"/>
          <p:cNvGrpSpPr/>
          <p:nvPr/>
        </p:nvGrpSpPr>
        <p:grpSpPr>
          <a:xfrm>
            <a:off x="983382" y="1444417"/>
            <a:ext cx="5224053" cy="307341"/>
            <a:chOff x="0" y="0"/>
            <a:chExt cx="5224052" cy="307340"/>
          </a:xfrm>
        </p:grpSpPr>
        <p:sp>
          <p:nvSpPr>
            <p:cNvPr id="552" name="Rounded Rectangle"/>
            <p:cNvSpPr/>
            <p:nvPr/>
          </p:nvSpPr>
          <p:spPr>
            <a:xfrm>
              <a:off x="0" y="49265"/>
              <a:ext cx="5224053" cy="20881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关联规则配置"/>
            <p:cNvSpPr txBox="1"/>
            <p:nvPr/>
          </p:nvSpPr>
          <p:spPr>
            <a:xfrm>
              <a:off x="10192" y="0"/>
              <a:ext cx="520366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关联规则配置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2" animBg="1" advAuto="0"/>
      <p:bldP spid="550" grpId="1" animBg="1" advAuto="0"/>
      <p:bldP spid="551" grpId="4" animBg="1" advAuto="0"/>
      <p:bldP spid="55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标题 1"/>
          <p:cNvSpPr txBox="1">
            <a:spLocks noGrp="1"/>
          </p:cNvSpPr>
          <p:nvPr>
            <p:ph type="title"/>
          </p:nvPr>
        </p:nvSpPr>
        <p:spPr>
          <a:xfrm>
            <a:off x="698496" y="294090"/>
            <a:ext cx="9809848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友商产品对比总结</a:t>
            </a:r>
          </a:p>
        </p:txBody>
      </p:sp>
      <p:sp>
        <p:nvSpPr>
          <p:cNvPr id="55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6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558" name="表格 6"/>
          <p:cNvGraphicFramePr/>
          <p:nvPr/>
        </p:nvGraphicFramePr>
        <p:xfrm>
          <a:off x="216568" y="1013055"/>
          <a:ext cx="11706729" cy="49207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16487"/>
                <a:gridCol w="2063598"/>
                <a:gridCol w="1792704"/>
                <a:gridCol w="1672389"/>
                <a:gridCol w="1744579"/>
                <a:gridCol w="1660358"/>
                <a:gridCol w="1756614"/>
              </a:tblGrid>
              <a:tr h="331743"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360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H3C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CheckPoint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FireEye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123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产品定位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态势呈现+威胁情报+SIEM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事件关联+配置管理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SIEM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42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数据源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深信服安全产品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6701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平台+分析引擎+流量探针+日志探针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平台+日志探针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58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差异化亮点功能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业务互访透视镜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全局搜索及风险关系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自定义绘制网络拓扑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风险处理工单流程跟踪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NTA异常流量监测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用户行为画像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Web网站监测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重要行业参考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移动APP实时监测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漏洞检测系统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VPN配置管理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策略变更对比分析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支持三方产品数量</a:t>
                      </a:r>
                    </a:p>
                  </a:txBody>
                  <a:tcPr marL="34290" marR="34290" marT="34290" marB="34290" anchor="ctr" horzOverflow="overflow"/>
                </a:tc>
              </a:tr>
              <a:tr h="60927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可视化呈现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分支机构视角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核心资产视角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外部攻击视角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网络安全设备视角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互联网威胁视角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威胁事件视角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威胁处置视角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无大屏展示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安全管理视角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504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外部BBS知识库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具有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平台内置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  <a:endParaRPr sz="12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34290" marR="34290" marT="34290" marB="3429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</a:t>
            </a:r>
            <a:r>
              <a:rPr lang="en-US" altLang="zh-CN" dirty="0"/>
              <a:t>&amp;</a:t>
            </a:r>
            <a:r>
              <a:rPr lang="zh-CN" altLang="en-US" dirty="0"/>
              <a:t>借鉴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23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9FC9929C-94C6-4C29-B0D3-7357415DE368}"/>
              </a:ext>
            </a:extLst>
          </p:cNvPr>
          <p:cNvGraphicFramePr/>
          <p:nvPr>
            <p:extLst/>
          </p:nvPr>
        </p:nvGraphicFramePr>
        <p:xfrm>
          <a:off x="697470" y="1177636"/>
          <a:ext cx="10587057" cy="466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274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智·源产品规划</a:t>
            </a:r>
          </a:p>
        </p:txBody>
      </p:sp>
      <p:sp>
        <p:nvSpPr>
          <p:cNvPr id="577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智·源—大数据分析平台</a:t>
            </a:r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596545" y="1336964"/>
            <a:ext cx="4557017" cy="157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智·源—大数据分析平台</a:t>
            </a:r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以成为山石全系安全产品的主控中心为发展目标</a:t>
            </a:r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构建山石网科的全局安全态势感知平台</a:t>
            </a:r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546" y="3119364"/>
            <a:ext cx="4500646" cy="24016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5700343" y="1336964"/>
            <a:ext cx="6054438" cy="2634656"/>
            <a:chOff x="0" y="0"/>
            <a:chExt cx="6054437" cy="2634655"/>
          </a:xfrm>
        </p:grpSpPr>
        <p:grpSp>
          <p:nvGrpSpPr>
            <p:cNvPr id="598" name="图示 296"/>
            <p:cNvGrpSpPr/>
            <p:nvPr/>
          </p:nvGrpSpPr>
          <p:grpSpPr>
            <a:xfrm>
              <a:off x="0" y="1521707"/>
              <a:ext cx="6054438" cy="1112949"/>
              <a:chOff x="0" y="0"/>
              <a:chExt cx="6054437" cy="1112947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0"/>
                <a:ext cx="1112948" cy="1112948"/>
                <a:chOff x="0" y="0"/>
                <a:chExt cx="1112947" cy="1112947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F88D73"/>
                    </a:gs>
                    <a:gs pos="50000">
                      <a:srgbClr val="FD7A55"/>
                    </a:gs>
                    <a:gs pos="100000">
                      <a:srgbClr val="E46947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统一威胁关联分析</a:t>
                  </a:r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1235372" y="0"/>
                <a:ext cx="1112949" cy="1112948"/>
                <a:chOff x="0" y="0"/>
                <a:chExt cx="1112947" cy="1112947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AAAA50"/>
                    </a:gs>
                    <a:gs pos="50000">
                      <a:srgbClr val="A4A326"/>
                    </a:gs>
                    <a:gs pos="100000">
                      <a:srgbClr val="96951C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全局安全态势呈现</a:t>
                  </a:r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2470744" y="0"/>
                <a:ext cx="1112949" cy="1112948"/>
                <a:chOff x="0" y="0"/>
                <a:chExt cx="1112947" cy="1112947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9A05C"/>
                    </a:gs>
                    <a:gs pos="50000">
                      <a:srgbClr val="51983C"/>
                    </a:gs>
                    <a:gs pos="100000">
                      <a:srgbClr val="468A31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24423" y="383753"/>
                  <a:ext cx="1064102" cy="345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日志审计</a:t>
                  </a:r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3706116" y="0"/>
                <a:ext cx="1112949" cy="1112948"/>
                <a:chOff x="0" y="0"/>
                <a:chExt cx="1112947" cy="1112947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89680"/>
                    </a:gs>
                    <a:gs pos="50000">
                      <a:srgbClr val="4F8C70"/>
                    </a:gs>
                    <a:gs pos="100000">
                      <a:srgbClr val="437E63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24423" y="383753"/>
                  <a:ext cx="1064102" cy="345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配置管理</a:t>
                  </a:r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4941489" y="0"/>
                <a:ext cx="1112949" cy="1112948"/>
                <a:chOff x="0" y="0"/>
                <a:chExt cx="1112947" cy="1112947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0" y="0"/>
                  <a:ext cx="1112948" cy="111294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7296A8"/>
                    </a:gs>
                    <a:gs pos="50000">
                      <a:srgbClr val="5C8AA0"/>
                    </a:gs>
                    <a:gs pos="100000">
                      <a:srgbClr val="4F7B90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24423" y="256753"/>
                  <a:ext cx="1064102" cy="599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互联网威胁情报</a:t>
                  </a:r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395656" y="0"/>
              <a:ext cx="177951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智·源核心功能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标题 1"/>
          <p:cNvSpPr txBox="1">
            <a:spLocks noGrp="1"/>
          </p:cNvSpPr>
          <p:nvPr>
            <p:ph type="title"/>
          </p:nvPr>
        </p:nvSpPr>
        <p:spPr>
          <a:xfrm>
            <a:off x="314669" y="331207"/>
            <a:ext cx="9809847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智·源 入局对比</a:t>
            </a:r>
          </a:p>
        </p:txBody>
      </p:sp>
      <p:sp>
        <p:nvSpPr>
          <p:cNvPr id="60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7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graphicFrame>
        <p:nvGraphicFramePr>
          <p:cNvPr id="604" name="表格 6"/>
          <p:cNvGraphicFramePr/>
          <p:nvPr/>
        </p:nvGraphicFramePr>
        <p:xfrm>
          <a:off x="69265" y="1032546"/>
          <a:ext cx="12053464" cy="51036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22402"/>
                <a:gridCol w="1516884"/>
                <a:gridCol w="1352804"/>
                <a:gridCol w="1822654"/>
                <a:gridCol w="1496207"/>
                <a:gridCol w="1666454"/>
                <a:gridCol w="1492369"/>
                <a:gridCol w="1483690"/>
              </a:tblGrid>
              <a:tr h="331743">
                <a:tc>
                  <a:txBody>
                    <a:bodyPr/>
                    <a:lstStyle/>
                    <a:p>
                      <a:pPr>
                        <a:defRPr sz="14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Hillstone 智·源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B7E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360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H3C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安恒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CheckPoint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FireEye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123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产品定位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态势感知+配置管理</a:t>
                      </a:r>
                    </a:p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（SIEM </a:t>
                      </a:r>
                      <a:r>
                        <a:rPr b="1"/>
                        <a:t>远景</a:t>
                      </a:r>
                      <a:r>
                        <a:t>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态势呈现+威胁情报+SIEM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+SIEM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态势呈现+行为感知+威胁情报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事件关联+配置管理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SIEM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42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数据源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山石安全产品</a:t>
                      </a:r>
                    </a:p>
                    <a:p>
                      <a:pPr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（三方网络 </a:t>
                      </a:r>
                      <a:r>
                        <a:rPr b="1"/>
                        <a:t>远景</a:t>
                      </a:r>
                      <a:r>
                        <a:t>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深信服安全产品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三方网络及安全产品数据+威胁情报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三方网络及安全产品数据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6701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方案组件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平台+分析引擎
+流量探针+日志探针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平台+分析引擎+流量探针+日志探针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+日志探针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平台+流量探针</a:t>
                      </a:r>
                    </a:p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平台+安全设备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平台+日志探针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3958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差异化
亮点功能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全网NTA异常流量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全网业务访问关系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恶意文件传播路径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业务互访透视镜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全局搜索及风险关系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自定义绘制网络拓扑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风险处理工单流程跟踪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NTA异常流量监测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用户行为画像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Web网站监测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重要行业参考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移动APP实时监测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漏洞检测系统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VPN配置管理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策略变更对比分析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日志关联分析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支持三方产品数量</a:t>
                      </a:r>
                    </a:p>
                  </a:txBody>
                  <a:tcPr marL="34290" marR="34290" marT="34290" marB="34290" anchor="ctr" horzOverflow="overflow"/>
                </a:tc>
              </a:tr>
              <a:tr h="60927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可视化呈现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分支机构视角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核心资产视角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外部攻击视角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网络安全设备视角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互联网威胁视角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安全态势视角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流量监控视角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运维监控视角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威胁事件视角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资产风险视角</a:t>
                      </a:r>
                    </a:p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威胁处置视角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无大屏展示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安全管理视角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504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外部BBS知识库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威胁情报库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无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日志审计能力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
（融合HSA后）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具有</a:t>
                      </a:r>
                    </a:p>
                  </a:txBody>
                  <a:tcPr marL="34290" marR="34290" marT="34290" marB="34290" anchor="ctr" horzOverflow="overflow"/>
                </a:tc>
              </a:tr>
              <a:tr h="5683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配置管理能力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
（融合HSM后）</a:t>
                      </a:r>
                    </a:p>
                  </a:txBody>
                  <a:tcPr marL="34290" marR="34290" marT="34290" marB="34290" anchor="ctr" horzOverflow="overflow">
                    <a:solidFill>
                      <a:srgbClr val="4F89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需部署单品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平台内置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具备</a:t>
                      </a:r>
                    </a:p>
                  </a:txBody>
                  <a:tcPr marL="34290" marR="34290" marT="34290" marB="3429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不具备</a:t>
                      </a:r>
                    </a:p>
                  </a:txBody>
                  <a:tcPr marL="34290" marR="34290" marT="34290" marB="3429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智·源 产品亮点"/>
          <p:cNvSpPr txBox="1">
            <a:spLocks noGrp="1"/>
          </p:cNvSpPr>
          <p:nvPr>
            <p:ph type="title"/>
          </p:nvPr>
        </p:nvSpPr>
        <p:spPr>
          <a:xfrm>
            <a:off x="330196" y="322271"/>
            <a:ext cx="9809848" cy="605775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智·源 产品亮点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231" y="1405404"/>
            <a:ext cx="2704528" cy="142369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08" name="内容占位符 2"/>
          <p:cNvSpPr txBox="1"/>
          <p:nvPr/>
        </p:nvSpPr>
        <p:spPr>
          <a:xfrm>
            <a:off x="-70526" y="2956127"/>
            <a:ext cx="419279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亮点一</a:t>
            </a:r>
            <a:r>
              <a:rPr dirty="0"/>
              <a:t>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全网</a:t>
            </a:r>
            <a:r>
              <a:rPr dirty="0" err="1" smtClean="0"/>
              <a:t>安全，流量</a:t>
            </a:r>
            <a:r>
              <a:rPr lang="zh-CN" altLang="en-US" dirty="0" smtClean="0"/>
              <a:t>，</a:t>
            </a:r>
            <a:r>
              <a:rPr dirty="0" err="1" smtClean="0"/>
              <a:t>分支运维</a:t>
            </a:r>
            <a:r>
              <a:rPr dirty="0" smtClean="0"/>
              <a:t> </a:t>
            </a:r>
            <a:r>
              <a:rPr dirty="0" err="1"/>
              <a:t>三个角度，结合大屏呈现态势感知</a:t>
            </a:r>
            <a:r>
              <a:rPr dirty="0" smtClean="0"/>
              <a:t>，</a:t>
            </a:r>
            <a:r>
              <a:rPr lang="zh-CN" altLang="en-US" dirty="0" smtClean="0"/>
              <a:t>加以日志审计实现</a:t>
            </a:r>
            <a:r>
              <a:rPr lang="en-US" altLang="zh-CN" dirty="0" smtClean="0"/>
              <a:t> </a:t>
            </a:r>
            <a:r>
              <a:rPr lang="zh-CN" altLang="en-US" dirty="0" smtClean="0"/>
              <a:t>平台超融合</a:t>
            </a:r>
            <a:endParaRPr dirty="0"/>
          </a:p>
        </p:txBody>
      </p:sp>
      <p:pic>
        <p:nvPicPr>
          <p:cNvPr id="609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2257" y="2481513"/>
            <a:ext cx="2535366" cy="14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内容占位符 2"/>
          <p:cNvSpPr txBox="1"/>
          <p:nvPr/>
        </p:nvSpPr>
        <p:spPr>
          <a:xfrm>
            <a:off x="3893542" y="3879056"/>
            <a:ext cx="4192795" cy="1028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亮点二</a:t>
            </a:r>
            <a:r>
              <a:rPr dirty="0"/>
              <a:t>：</a:t>
            </a:r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利用NTA技术，对全网的异常流量进行捕捉，呈现</a:t>
            </a:r>
            <a:endParaRPr dirty="0"/>
          </a:p>
          <a:p>
            <a:pPr>
              <a:lnSpc>
                <a:spcPct val="150000"/>
              </a:lnSpc>
              <a:spcBef>
                <a:spcPts val="200"/>
              </a:spcBef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      </a:t>
            </a:r>
            <a:r>
              <a:rPr dirty="0" err="1"/>
              <a:t>深层次的流量可视化</a:t>
            </a:r>
            <a:endParaRPr dirty="0"/>
          </a:p>
        </p:txBody>
      </p:sp>
      <p:pic>
        <p:nvPicPr>
          <p:cNvPr id="613" name="内容占位符 3" descr="内容占位符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1744" y="3707158"/>
            <a:ext cx="2831121" cy="14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内容占位符 2"/>
          <p:cNvSpPr txBox="1"/>
          <p:nvPr/>
        </p:nvSpPr>
        <p:spPr>
          <a:xfrm>
            <a:off x="7849806" y="5130750"/>
            <a:ext cx="419279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 smtClean="0"/>
              <a:t>亮点</a:t>
            </a:r>
            <a:r>
              <a:rPr lang="zh-CN" altLang="en-US" dirty="0" smtClean="0"/>
              <a:t>三</a:t>
            </a:r>
            <a:r>
              <a:rPr dirty="0" smtClean="0"/>
              <a:t>：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全局视角，关联分析</a:t>
            </a:r>
            <a:r>
              <a:rPr dirty="0"/>
              <a:t> </a:t>
            </a:r>
            <a:r>
              <a:rPr dirty="0" err="1"/>
              <a:t>异常文件，恶意文件的传播手段与路径，失陷主机清晰可见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9904514" y="3792370"/>
            <a:ext cx="2" cy="31726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7" name="直接连接符 278"/>
          <p:cNvSpPr/>
          <p:nvPr/>
        </p:nvSpPr>
        <p:spPr>
          <a:xfrm flipV="1">
            <a:off x="9462062" y="4182235"/>
            <a:ext cx="841871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智·源部署场景</a:t>
            </a:r>
          </a:p>
        </p:txBody>
      </p:sp>
      <p:sp>
        <p:nvSpPr>
          <p:cNvPr id="61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066" y="3128771"/>
            <a:ext cx="820985" cy="365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631" y="3866448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2046589" y="4856353"/>
            <a:ext cx="2" cy="40444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1" name="直接连接符 60"/>
          <p:cNvSpPr/>
          <p:nvPr/>
        </p:nvSpPr>
        <p:spPr>
          <a:xfrm>
            <a:off x="2047631" y="3448982"/>
            <a:ext cx="2569" cy="417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630" y="4522401"/>
            <a:ext cx="363917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784782" y="4692401"/>
            <a:ext cx="320107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966" y="4187644"/>
            <a:ext cx="762610" cy="212399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直接连接符 65"/>
          <p:cNvSpPr/>
          <p:nvPr/>
        </p:nvSpPr>
        <p:spPr>
          <a:xfrm>
            <a:off x="2224656" y="4691958"/>
            <a:ext cx="183453" cy="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28" name="直接连接符 66"/>
          <p:cNvSpPr/>
          <p:nvPr/>
        </p:nvSpPr>
        <p:spPr>
          <a:xfrm>
            <a:off x="1574800" y="4035792"/>
            <a:ext cx="289833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33" name="组合 89"/>
          <p:cNvGrpSpPr/>
          <p:nvPr/>
        </p:nvGrpSpPr>
        <p:grpSpPr>
          <a:xfrm>
            <a:off x="3308232" y="1451996"/>
            <a:ext cx="1386705" cy="393988"/>
            <a:chOff x="0" y="0"/>
            <a:chExt cx="1386703" cy="393987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288083" y="64746"/>
              <a:ext cx="1024561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INTERNET</a:t>
              </a:r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572257" y="5262610"/>
            <a:ext cx="2389958" cy="656155"/>
            <a:chOff x="0" y="0"/>
            <a:chExt cx="2389956" cy="656153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3104888" y="4580142"/>
            <a:ext cx="1357487" cy="1354570"/>
            <a:chOff x="0" y="0"/>
            <a:chExt cx="1357485" cy="1354569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0" y="1047229"/>
              <a:ext cx="135629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677876" y="3659837"/>
            <a:ext cx="894266" cy="793232"/>
            <a:chOff x="0" y="0"/>
            <a:chExt cx="894264" cy="793231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</a:t>
              </a:r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2201646" y="1827921"/>
            <a:ext cx="1590039" cy="1355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1627" y="3882197"/>
            <a:ext cx="820985" cy="36595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直接连接符 101"/>
          <p:cNvSpPr/>
          <p:nvPr/>
        </p:nvSpPr>
        <p:spPr>
          <a:xfrm>
            <a:off x="4105194" y="1850063"/>
            <a:ext cx="1073011" cy="208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95" name="直接连接符 115"/>
          <p:cNvSpPr/>
          <p:nvPr/>
        </p:nvSpPr>
        <p:spPr>
          <a:xfrm>
            <a:off x="5624254" y="4070357"/>
            <a:ext cx="229533" cy="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0160" y="4531667"/>
            <a:ext cx="363917" cy="313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5243245" y="4202408"/>
            <a:ext cx="2373" cy="32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71" name="矩形: 圆角 147"/>
          <p:cNvSpPr/>
          <p:nvPr/>
        </p:nvSpPr>
        <p:spPr>
          <a:xfrm>
            <a:off x="260349" y="3034113"/>
            <a:ext cx="4245391" cy="2956383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矩形: 圆角 148"/>
          <p:cNvSpPr/>
          <p:nvPr/>
        </p:nvSpPr>
        <p:spPr>
          <a:xfrm>
            <a:off x="4619338" y="3030503"/>
            <a:ext cx="2730943" cy="2956383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TextBox 101"/>
          <p:cNvSpPr txBox="1"/>
          <p:nvPr/>
        </p:nvSpPr>
        <p:spPr>
          <a:xfrm>
            <a:off x="3040753" y="4180516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674" name="TextBox 101"/>
          <p:cNvSpPr txBox="1"/>
          <p:nvPr/>
        </p:nvSpPr>
        <p:spPr>
          <a:xfrm>
            <a:off x="2405497" y="3173116"/>
            <a:ext cx="100565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sp>
        <p:nvSpPr>
          <p:cNvPr id="675" name="TextBox 101"/>
          <p:cNvSpPr txBox="1"/>
          <p:nvPr/>
        </p:nvSpPr>
        <p:spPr>
          <a:xfrm>
            <a:off x="4766474" y="3613622"/>
            <a:ext cx="111750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grpSp>
        <p:nvGrpSpPr>
          <p:cNvPr id="678" name="矩形: 圆角 156"/>
          <p:cNvGrpSpPr/>
          <p:nvPr/>
        </p:nvGrpSpPr>
        <p:grpSpPr>
          <a:xfrm>
            <a:off x="470709" y="3142881"/>
            <a:ext cx="1024871" cy="355168"/>
            <a:chOff x="0" y="0"/>
            <a:chExt cx="1024869" cy="355167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6142626" y="3277161"/>
            <a:ext cx="1024871" cy="355168"/>
            <a:chOff x="0" y="0"/>
            <a:chExt cx="1024869" cy="355167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6213" y="4523056"/>
            <a:ext cx="378570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2046589" y="4205136"/>
            <a:ext cx="1" cy="317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98" name="直接连接符 146"/>
          <p:cNvSpPr/>
          <p:nvPr/>
        </p:nvSpPr>
        <p:spPr>
          <a:xfrm>
            <a:off x="2595328" y="4391712"/>
            <a:ext cx="75" cy="131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9614" y="4546205"/>
            <a:ext cx="944124" cy="292933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99" name="直接连接符 161"/>
          <p:cNvSpPr/>
          <p:nvPr/>
        </p:nvSpPr>
        <p:spPr>
          <a:xfrm>
            <a:off x="1613304" y="4691924"/>
            <a:ext cx="253144" cy="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687" name="TextBox 101"/>
          <p:cNvSpPr txBox="1"/>
          <p:nvPr/>
        </p:nvSpPr>
        <p:spPr>
          <a:xfrm>
            <a:off x="560465" y="4854938"/>
            <a:ext cx="12419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流量/日志探针</a:t>
            </a:r>
          </a:p>
        </p:txBody>
      </p:sp>
      <p:grpSp>
        <p:nvGrpSpPr>
          <p:cNvPr id="704" name="组合 163"/>
          <p:cNvGrpSpPr/>
          <p:nvPr/>
        </p:nvGrpSpPr>
        <p:grpSpPr>
          <a:xfrm>
            <a:off x="4878116" y="5228306"/>
            <a:ext cx="2389958" cy="656155"/>
            <a:chOff x="0" y="0"/>
            <a:chExt cx="2389956" cy="656153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5242119" y="4844689"/>
            <a:ext cx="1" cy="359137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11" name="组合 181"/>
          <p:cNvGrpSpPr/>
          <p:nvPr/>
        </p:nvGrpSpPr>
        <p:grpSpPr>
          <a:xfrm>
            <a:off x="5864898" y="3725407"/>
            <a:ext cx="1282505" cy="714102"/>
            <a:chOff x="0" y="0"/>
            <a:chExt cx="1282503" cy="714100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8" y="444860"/>
              <a:ext cx="69347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50552" y="4526815"/>
            <a:ext cx="944125" cy="292933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5765522" y="4805336"/>
            <a:ext cx="125095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流量/日志探针</a:t>
            </a:r>
          </a:p>
        </p:txBody>
      </p:sp>
      <p:sp>
        <p:nvSpPr>
          <p:cNvPr id="714" name="直接连接符 213"/>
          <p:cNvSpPr/>
          <p:nvPr/>
        </p:nvSpPr>
        <p:spPr>
          <a:xfrm>
            <a:off x="5407836" y="4671676"/>
            <a:ext cx="442718" cy="160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5" name="矩形: 圆角 215"/>
          <p:cNvSpPr/>
          <p:nvPr/>
        </p:nvSpPr>
        <p:spPr>
          <a:xfrm>
            <a:off x="187036" y="2445327"/>
            <a:ext cx="7280565" cy="3629891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18" name="矩形: 圆角 216"/>
          <p:cNvGrpSpPr/>
          <p:nvPr/>
        </p:nvGrpSpPr>
        <p:grpSpPr>
          <a:xfrm>
            <a:off x="470709" y="2562137"/>
            <a:ext cx="1024871" cy="355168"/>
            <a:chOff x="0" y="0"/>
            <a:chExt cx="1024869" cy="355167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1123111" y="1288082"/>
            <a:ext cx="1967362" cy="880989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分析平台云端控制中心</a:t>
              </a:r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930244" y="1647338"/>
            <a:ext cx="2971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5" name="矩形: 圆角 224"/>
          <p:cNvSpPr/>
          <p:nvPr/>
        </p:nvSpPr>
        <p:spPr>
          <a:xfrm>
            <a:off x="7583393" y="2445327"/>
            <a:ext cx="4348258" cy="3629891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28" name="矩形: 圆角 225"/>
          <p:cNvGrpSpPr/>
          <p:nvPr/>
        </p:nvGrpSpPr>
        <p:grpSpPr>
          <a:xfrm>
            <a:off x="10652182" y="2561451"/>
            <a:ext cx="1024870" cy="355168"/>
            <a:chOff x="0" y="0"/>
            <a:chExt cx="1024869" cy="355167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23913"/>
              <a:ext cx="9901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客户B</a:t>
              </a:r>
            </a:p>
          </p:txBody>
        </p:sp>
      </p:grp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5086" y="3281171"/>
            <a:ext cx="820985" cy="365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3652" y="4018848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9285609" y="5008753"/>
            <a:ext cx="2" cy="40444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0" name="直接连接符 229"/>
          <p:cNvSpPr/>
          <p:nvPr/>
        </p:nvSpPr>
        <p:spPr>
          <a:xfrm>
            <a:off x="9286651" y="3601382"/>
            <a:ext cx="2570" cy="417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5687" y="4721021"/>
            <a:ext cx="762610" cy="212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组合 231"/>
          <p:cNvGrpSpPr/>
          <p:nvPr/>
        </p:nvGrpSpPr>
        <p:grpSpPr>
          <a:xfrm>
            <a:off x="7811278" y="5415010"/>
            <a:ext cx="2389957" cy="656155"/>
            <a:chOff x="0" y="0"/>
            <a:chExt cx="2389956" cy="656153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7" cy="612220"/>
              <a:chOff x="0" y="0"/>
              <a:chExt cx="2389956" cy="612219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6756"/>
                <a:ext cx="47170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3" y="348813"/>
              <a:ext cx="89221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10343909" y="4732542"/>
            <a:ext cx="1357551" cy="1373016"/>
            <a:chOff x="0" y="0"/>
            <a:chExt cx="1357549" cy="1373015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6" y="1065675"/>
              <a:ext cx="127464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7900420" y="3812237"/>
            <a:ext cx="894265" cy="793232"/>
            <a:chOff x="0" y="0"/>
            <a:chExt cx="894264" cy="793231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分析平台</a:t>
              </a:r>
            </a:p>
          </p:txBody>
        </p:sp>
      </p:grpSp>
      <p:sp>
        <p:nvSpPr>
          <p:cNvPr id="765" name="TextBox 101"/>
          <p:cNvSpPr txBox="1"/>
          <p:nvPr/>
        </p:nvSpPr>
        <p:spPr>
          <a:xfrm>
            <a:off x="7999948" y="4963603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766" name="TextBox 101"/>
          <p:cNvSpPr txBox="1"/>
          <p:nvPr/>
        </p:nvSpPr>
        <p:spPr>
          <a:xfrm>
            <a:off x="7878092" y="3332179"/>
            <a:ext cx="100565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iNGFW探针</a:t>
            </a:r>
          </a:p>
        </p:txBody>
      </p: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3808" y="4661446"/>
            <a:ext cx="378570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9285609" y="4357537"/>
            <a:ext cx="2" cy="31726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9" name="直接连接符 268"/>
          <p:cNvSpPr/>
          <p:nvPr/>
        </p:nvSpPr>
        <p:spPr>
          <a:xfrm flipV="1">
            <a:off x="8842757" y="4844146"/>
            <a:ext cx="260893" cy="92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75" name="组合 269"/>
          <p:cNvGrpSpPr/>
          <p:nvPr/>
        </p:nvGrpSpPr>
        <p:grpSpPr>
          <a:xfrm>
            <a:off x="10347490" y="3820688"/>
            <a:ext cx="1282504" cy="714101"/>
            <a:chOff x="0" y="0"/>
            <a:chExt cx="1282503" cy="714100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60"/>
              <a:ext cx="69347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2938" y="4004062"/>
            <a:ext cx="363916" cy="338689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8807112" y="4175114"/>
            <a:ext cx="260893" cy="92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8" name="直接连接符 282"/>
          <p:cNvSpPr/>
          <p:nvPr/>
        </p:nvSpPr>
        <p:spPr>
          <a:xfrm flipV="1">
            <a:off x="9550865" y="4814908"/>
            <a:ext cx="730820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1692" y="3661159"/>
            <a:ext cx="762610" cy="2123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9811863" y="3430087"/>
            <a:ext cx="869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BDS探针</a:t>
            </a:r>
          </a:p>
        </p:txBody>
      </p:sp>
      <p:sp>
        <p:nvSpPr>
          <p:cNvPr id="801" name="直接连接符 290"/>
          <p:cNvSpPr/>
          <p:nvPr/>
        </p:nvSpPr>
        <p:spPr>
          <a:xfrm>
            <a:off x="4429099" y="1795725"/>
            <a:ext cx="4538332" cy="1557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782" name="内容占位符 2"/>
          <p:cNvSpPr txBox="1"/>
          <p:nvPr/>
        </p:nvSpPr>
        <p:spPr>
          <a:xfrm>
            <a:off x="5964963" y="990209"/>
            <a:ext cx="5684301" cy="1388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indent="114300">
              <a:lnSpc>
                <a:spcPct val="150000"/>
              </a:lnSpc>
              <a:spcBef>
                <a:spcPts val="20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客户价值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全局安全态势感知，呈现客户全网的风险态势，挖掘孤岛信息的潜在价值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山石安全产品日志集中审计，查询，备份</a:t>
            </a:r>
            <a:endParaRPr dirty="0"/>
          </a:p>
          <a:p>
            <a:pPr marL="4000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山石安全产品集中管理，配置下发，特征库及Lic更新</a:t>
            </a:r>
            <a:endParaRPr dirty="0"/>
          </a:p>
        </p:txBody>
      </p:sp>
      <p:sp>
        <p:nvSpPr>
          <p:cNvPr id="783" name="矩形: 圆角 3"/>
          <p:cNvSpPr/>
          <p:nvPr/>
        </p:nvSpPr>
        <p:spPr>
          <a:xfrm>
            <a:off x="1592130" y="3030502"/>
            <a:ext cx="5864986" cy="2956385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4" name="矩形: 圆角 3"/>
          <p:cNvSpPr/>
          <p:nvPr/>
        </p:nvSpPr>
        <p:spPr>
          <a:xfrm>
            <a:off x="197281" y="3037265"/>
            <a:ext cx="467146" cy="294285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5" name="矩形: 圆角 3"/>
          <p:cNvSpPr/>
          <p:nvPr/>
        </p:nvSpPr>
        <p:spPr>
          <a:xfrm>
            <a:off x="659615" y="3050618"/>
            <a:ext cx="935543" cy="59342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矩形: 圆角 3"/>
          <p:cNvSpPr/>
          <p:nvPr/>
        </p:nvSpPr>
        <p:spPr>
          <a:xfrm>
            <a:off x="656446" y="4415701"/>
            <a:ext cx="935544" cy="155765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7" name="矩形: 圆角 3"/>
          <p:cNvSpPr/>
          <p:nvPr/>
        </p:nvSpPr>
        <p:spPr>
          <a:xfrm>
            <a:off x="7879674" y="3032149"/>
            <a:ext cx="935543" cy="766497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矩形: 圆角 3"/>
          <p:cNvSpPr/>
          <p:nvPr/>
        </p:nvSpPr>
        <p:spPr>
          <a:xfrm>
            <a:off x="7884744" y="4561389"/>
            <a:ext cx="935543" cy="152742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矩形: 圆角 3"/>
          <p:cNvSpPr/>
          <p:nvPr/>
        </p:nvSpPr>
        <p:spPr>
          <a:xfrm>
            <a:off x="7614162" y="3035414"/>
            <a:ext cx="268969" cy="3039802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0" name="矩形: 圆角 3"/>
          <p:cNvSpPr/>
          <p:nvPr/>
        </p:nvSpPr>
        <p:spPr>
          <a:xfrm>
            <a:off x="8814224" y="3030502"/>
            <a:ext cx="3117427" cy="3044714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标题 1"/>
          <p:cNvSpPr txBox="1">
            <a:spLocks noGrp="1"/>
          </p:cNvSpPr>
          <p:nvPr>
            <p:ph type="title"/>
          </p:nvPr>
        </p:nvSpPr>
        <p:spPr>
          <a:xfrm>
            <a:off x="279396" y="326465"/>
            <a:ext cx="9809848" cy="605775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智·源组件架构</a:t>
            </a:r>
          </a:p>
        </p:txBody>
      </p:sp>
      <p:sp>
        <p:nvSpPr>
          <p:cNvPr id="80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868" name="组合 10"/>
          <p:cNvGrpSpPr/>
          <p:nvPr/>
        </p:nvGrpSpPr>
        <p:grpSpPr>
          <a:xfrm>
            <a:off x="573698" y="1209100"/>
            <a:ext cx="11044604" cy="4620110"/>
            <a:chOff x="0" y="0"/>
            <a:chExt cx="11044603" cy="4620109"/>
          </a:xfrm>
        </p:grpSpPr>
        <p:grpSp>
          <p:nvGrpSpPr>
            <p:cNvPr id="807" name="矩形: 圆角 40"/>
            <p:cNvGrpSpPr/>
            <p:nvPr/>
          </p:nvGrpSpPr>
          <p:grpSpPr>
            <a:xfrm>
              <a:off x="6208380" y="2858631"/>
              <a:ext cx="1509943" cy="707232"/>
              <a:chOff x="0" y="0"/>
              <a:chExt cx="1509942" cy="707230"/>
            </a:xfrm>
          </p:grpSpPr>
          <p:sp>
            <p:nvSpPr>
              <p:cNvPr id="805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6" name="日志探针"/>
              <p:cNvSpPr txBox="1"/>
              <p:nvPr/>
            </p:nvSpPr>
            <p:spPr>
              <a:xfrm>
                <a:off x="34523" y="180895"/>
                <a:ext cx="1440896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日志探针</a:t>
                </a:r>
              </a:p>
            </p:txBody>
          </p:sp>
        </p:grpSp>
        <p:grpSp>
          <p:nvGrpSpPr>
            <p:cNvPr id="810" name="矩形: 圆角 41"/>
            <p:cNvGrpSpPr/>
            <p:nvPr/>
          </p:nvGrpSpPr>
          <p:grpSpPr>
            <a:xfrm>
              <a:off x="7918047" y="2858631"/>
              <a:ext cx="3075747" cy="707232"/>
              <a:chOff x="0" y="0"/>
              <a:chExt cx="3075745" cy="707230"/>
            </a:xfrm>
          </p:grpSpPr>
          <p:sp>
            <p:nvSpPr>
              <p:cNvPr id="808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Sysmon终端日志探针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Sysmon终端日志探针</a:t>
                </a:r>
              </a:p>
            </p:txBody>
          </p:sp>
        </p:grpSp>
        <p:grpSp>
          <p:nvGrpSpPr>
            <p:cNvPr id="813" name="矩形: 圆角 57"/>
            <p:cNvGrpSpPr/>
            <p:nvPr/>
          </p:nvGrpSpPr>
          <p:grpSpPr>
            <a:xfrm>
              <a:off x="1367105" y="3912878"/>
              <a:ext cx="3075747" cy="707232"/>
              <a:chOff x="0" y="0"/>
              <a:chExt cx="3075745" cy="707230"/>
            </a:xfrm>
          </p:grpSpPr>
          <p:sp>
            <p:nvSpPr>
              <p:cNvPr id="811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山石网科全系安全产品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山石网科全系安全产品</a:t>
                </a:r>
              </a:p>
            </p:txBody>
          </p:sp>
        </p:grpSp>
        <p:grpSp>
          <p:nvGrpSpPr>
            <p:cNvPr id="816" name="矩形: 圆角 58"/>
            <p:cNvGrpSpPr/>
            <p:nvPr/>
          </p:nvGrpSpPr>
          <p:grpSpPr>
            <a:xfrm>
              <a:off x="4642576" y="3912878"/>
              <a:ext cx="3075747" cy="707232"/>
              <a:chOff x="0" y="0"/>
              <a:chExt cx="3075745" cy="707230"/>
            </a:xfrm>
          </p:grpSpPr>
          <p:sp>
            <p:nvSpPr>
              <p:cNvPr id="814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第三方网络及安全产品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第三方网络及安全产品</a:t>
                </a:r>
              </a:p>
            </p:txBody>
          </p:sp>
        </p:grpSp>
        <p:sp>
          <p:nvSpPr>
            <p:cNvPr id="817" name="文本框 59"/>
            <p:cNvSpPr txBox="1"/>
            <p:nvPr/>
          </p:nvSpPr>
          <p:spPr>
            <a:xfrm>
              <a:off x="60477" y="4120614"/>
              <a:ext cx="87591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数据源</a:t>
              </a:r>
            </a:p>
          </p:txBody>
        </p:sp>
        <p:sp>
          <p:nvSpPr>
            <p:cNvPr id="818" name="矩形: 圆角 60"/>
            <p:cNvSpPr/>
            <p:nvPr/>
          </p:nvSpPr>
          <p:spPr>
            <a:xfrm>
              <a:off x="3287264" y="953057"/>
              <a:ext cx="4431059" cy="1768886"/>
            </a:xfrm>
            <a:prstGeom prst="roundRect">
              <a:avLst>
                <a:gd name="adj" fmla="val 8921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821" name="矩形 79"/>
            <p:cNvGrpSpPr/>
            <p:nvPr/>
          </p:nvGrpSpPr>
          <p:grpSpPr>
            <a:xfrm>
              <a:off x="3573994" y="2176977"/>
              <a:ext cx="3918896" cy="414339"/>
              <a:chOff x="0" y="0"/>
              <a:chExt cx="3918894" cy="414337"/>
            </a:xfrm>
          </p:grpSpPr>
          <p:sp>
            <p:nvSpPr>
              <p:cNvPr id="819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0" name="数据预处理及分布式存储"/>
              <p:cNvSpPr txBox="1"/>
              <p:nvPr/>
            </p:nvSpPr>
            <p:spPr>
              <a:xfrm>
                <a:off x="0" y="53499"/>
                <a:ext cx="391889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数据预处理及分布式存储</a:t>
                </a:r>
              </a:p>
            </p:txBody>
          </p:sp>
        </p:grpSp>
        <p:sp>
          <p:nvSpPr>
            <p:cNvPr id="822" name="文本框 80"/>
            <p:cNvSpPr txBox="1"/>
            <p:nvPr/>
          </p:nvSpPr>
          <p:spPr>
            <a:xfrm>
              <a:off x="0" y="2129785"/>
              <a:ext cx="99686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智·源平台</a:t>
              </a:r>
            </a:p>
          </p:txBody>
        </p:sp>
        <p:grpSp>
          <p:nvGrpSpPr>
            <p:cNvPr id="825" name="矩形 91"/>
            <p:cNvGrpSpPr/>
            <p:nvPr/>
          </p:nvGrpSpPr>
          <p:grpSpPr>
            <a:xfrm>
              <a:off x="3573994" y="1657477"/>
              <a:ext cx="3918896" cy="414339"/>
              <a:chOff x="0" y="0"/>
              <a:chExt cx="3918894" cy="414337"/>
            </a:xfrm>
          </p:grpSpPr>
          <p:sp>
            <p:nvSpPr>
              <p:cNvPr id="823" name="Rectangle"/>
              <p:cNvSpPr/>
              <p:nvPr/>
            </p:nvSpPr>
            <p:spPr>
              <a:xfrm>
                <a:off x="0" y="0"/>
                <a:ext cx="3918895" cy="414338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4" name="大数据分析"/>
              <p:cNvSpPr txBox="1"/>
              <p:nvPr/>
            </p:nvSpPr>
            <p:spPr>
              <a:xfrm>
                <a:off x="0" y="53499"/>
                <a:ext cx="391889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大数据分析</a:t>
                </a:r>
              </a:p>
            </p:txBody>
          </p:sp>
        </p:grpSp>
        <p:grpSp>
          <p:nvGrpSpPr>
            <p:cNvPr id="828" name="矩形 93"/>
            <p:cNvGrpSpPr/>
            <p:nvPr/>
          </p:nvGrpSpPr>
          <p:grpSpPr>
            <a:xfrm>
              <a:off x="4794478" y="1150150"/>
              <a:ext cx="1219661" cy="414339"/>
              <a:chOff x="0" y="0"/>
              <a:chExt cx="1219660" cy="414337"/>
            </a:xfrm>
          </p:grpSpPr>
          <p:sp>
            <p:nvSpPr>
              <p:cNvPr id="826" name="Rectangle"/>
              <p:cNvSpPr/>
              <p:nvPr/>
            </p:nvSpPr>
            <p:spPr>
              <a:xfrm>
                <a:off x="-1" y="0"/>
                <a:ext cx="1219662" cy="414338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7" name="安全态势呈现"/>
              <p:cNvSpPr txBox="1"/>
              <p:nvPr/>
            </p:nvSpPr>
            <p:spPr>
              <a:xfrm>
                <a:off x="-1" y="53499"/>
                <a:ext cx="121966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安全态势呈现</a:t>
                </a:r>
              </a:p>
            </p:txBody>
          </p:sp>
        </p:grpSp>
        <p:grpSp>
          <p:nvGrpSpPr>
            <p:cNvPr id="831" name="矩形 101"/>
            <p:cNvGrpSpPr/>
            <p:nvPr/>
          </p:nvGrpSpPr>
          <p:grpSpPr>
            <a:xfrm>
              <a:off x="3573459" y="1147369"/>
              <a:ext cx="1119476" cy="414339"/>
              <a:chOff x="0" y="0"/>
              <a:chExt cx="1119474" cy="414337"/>
            </a:xfrm>
          </p:grpSpPr>
          <p:sp>
            <p:nvSpPr>
              <p:cNvPr id="829" name="Rectangle"/>
              <p:cNvSpPr/>
              <p:nvPr/>
            </p:nvSpPr>
            <p:spPr>
              <a:xfrm>
                <a:off x="0" y="0"/>
                <a:ext cx="1119475" cy="414338"/>
              </a:xfrm>
              <a:prstGeom prst="rect">
                <a:avLst/>
              </a:prstGeom>
              <a:solidFill>
                <a:srgbClr val="59B98D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威胁响应处置"/>
              <p:cNvSpPr txBox="1"/>
              <p:nvPr/>
            </p:nvSpPr>
            <p:spPr>
              <a:xfrm>
                <a:off x="0" y="53499"/>
                <a:ext cx="1119475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威胁响应处置</a:t>
                </a:r>
              </a:p>
            </p:txBody>
          </p:sp>
        </p:grpSp>
        <p:grpSp>
          <p:nvGrpSpPr>
            <p:cNvPr id="834" name="矩形: 圆角 44"/>
            <p:cNvGrpSpPr/>
            <p:nvPr/>
          </p:nvGrpSpPr>
          <p:grpSpPr>
            <a:xfrm>
              <a:off x="7918047" y="3912878"/>
              <a:ext cx="3075747" cy="707232"/>
              <a:chOff x="0" y="0"/>
              <a:chExt cx="3075745" cy="707230"/>
            </a:xfrm>
          </p:grpSpPr>
          <p:sp>
            <p:nvSpPr>
              <p:cNvPr id="832" name="Rounded Rectangle"/>
              <p:cNvSpPr/>
              <p:nvPr/>
            </p:nvSpPr>
            <p:spPr>
              <a:xfrm>
                <a:off x="0" y="0"/>
                <a:ext cx="307574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终端主机"/>
              <p:cNvSpPr txBox="1"/>
              <p:nvPr/>
            </p:nvSpPr>
            <p:spPr>
              <a:xfrm>
                <a:off x="34523" y="180895"/>
                <a:ext cx="3006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终端主机</a:t>
                </a:r>
              </a:p>
            </p:txBody>
          </p:sp>
        </p:grpSp>
        <p:grpSp>
          <p:nvGrpSpPr>
            <p:cNvPr id="837" name="矩形: 圆角 47"/>
            <p:cNvGrpSpPr/>
            <p:nvPr/>
          </p:nvGrpSpPr>
          <p:grpSpPr>
            <a:xfrm>
              <a:off x="7918047" y="978015"/>
              <a:ext cx="3126557" cy="1722496"/>
              <a:chOff x="0" y="0"/>
              <a:chExt cx="3126556" cy="1722495"/>
            </a:xfrm>
          </p:grpSpPr>
          <p:sp>
            <p:nvSpPr>
              <p:cNvPr id="835" name="Rounded Rectangle"/>
              <p:cNvSpPr/>
              <p:nvPr/>
            </p:nvSpPr>
            <p:spPr>
              <a:xfrm>
                <a:off x="0" y="0"/>
                <a:ext cx="3126557" cy="1722496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日志审计（融合HSA）"/>
              <p:cNvSpPr txBox="1"/>
              <p:nvPr/>
            </p:nvSpPr>
            <p:spPr>
              <a:xfrm>
                <a:off x="45007" y="688527"/>
                <a:ext cx="3036542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日志审计（融合HSA）</a:t>
                </a:r>
              </a:p>
            </p:txBody>
          </p:sp>
        </p:grpSp>
        <p:grpSp>
          <p:nvGrpSpPr>
            <p:cNvPr id="840" name="矩形: 圆角 48"/>
            <p:cNvGrpSpPr/>
            <p:nvPr/>
          </p:nvGrpSpPr>
          <p:grpSpPr>
            <a:xfrm>
              <a:off x="1372627" y="972131"/>
              <a:ext cx="1673632" cy="2593731"/>
              <a:chOff x="0" y="0"/>
              <a:chExt cx="1673630" cy="2593730"/>
            </a:xfrm>
          </p:grpSpPr>
          <p:sp>
            <p:nvSpPr>
              <p:cNvPr id="838" name="Rounded Rectangle"/>
              <p:cNvSpPr/>
              <p:nvPr/>
            </p:nvSpPr>
            <p:spPr>
              <a:xfrm>
                <a:off x="0" y="0"/>
                <a:ext cx="1673631" cy="2593731"/>
              </a:xfrm>
              <a:prstGeom prst="roundRect">
                <a:avLst>
                  <a:gd name="adj" fmla="val 8921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配置管理…"/>
              <p:cNvSpPr txBox="1"/>
              <p:nvPr/>
            </p:nvSpPr>
            <p:spPr>
              <a:xfrm>
                <a:off x="43729" y="997144"/>
                <a:ext cx="1586173" cy="59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配置管理</a:t>
                </a:r>
              </a:p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（融合HSM）</a:t>
                </a:r>
              </a:p>
            </p:txBody>
          </p:sp>
        </p:grpSp>
        <p:sp>
          <p:nvSpPr>
            <p:cNvPr id="841" name="箭头: 上下 51"/>
            <p:cNvSpPr/>
            <p:nvPr/>
          </p:nvSpPr>
          <p:spPr>
            <a:xfrm>
              <a:off x="9370860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箭头: 上下 52"/>
            <p:cNvSpPr/>
            <p:nvPr/>
          </p:nvSpPr>
          <p:spPr>
            <a:xfrm rot="5400000">
              <a:off x="3045849" y="1169536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箭头: 上下 53"/>
            <p:cNvSpPr/>
            <p:nvPr/>
          </p:nvSpPr>
          <p:spPr>
            <a:xfrm rot="5400000">
              <a:off x="7690671" y="2172947"/>
              <a:ext cx="221457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46" name="矩形: 圆角 61"/>
            <p:cNvGrpSpPr/>
            <p:nvPr/>
          </p:nvGrpSpPr>
          <p:grpSpPr>
            <a:xfrm>
              <a:off x="1367104" y="918"/>
              <a:ext cx="4110910" cy="707232"/>
              <a:chOff x="0" y="0"/>
              <a:chExt cx="4110909" cy="707230"/>
            </a:xfrm>
          </p:grpSpPr>
          <p:sp>
            <p:nvSpPr>
              <p:cNvPr id="844" name="Rounded Rectangle"/>
              <p:cNvSpPr/>
              <p:nvPr/>
            </p:nvSpPr>
            <p:spPr>
              <a:xfrm>
                <a:off x="0" y="0"/>
                <a:ext cx="4110910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云端智·源平台控制中心"/>
              <p:cNvSpPr txBox="1"/>
              <p:nvPr/>
            </p:nvSpPr>
            <p:spPr>
              <a:xfrm>
                <a:off x="34523" y="180895"/>
                <a:ext cx="4041863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云端智·源平台控制中心</a:t>
                </a:r>
              </a:p>
            </p:txBody>
          </p:sp>
        </p:grpSp>
        <p:sp>
          <p:nvSpPr>
            <p:cNvPr id="847" name="文本框 63"/>
            <p:cNvSpPr txBox="1"/>
            <p:nvPr/>
          </p:nvSpPr>
          <p:spPr>
            <a:xfrm>
              <a:off x="168524" y="212912"/>
              <a:ext cx="80643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互联网</a:t>
              </a:r>
            </a:p>
          </p:txBody>
        </p:sp>
        <p:sp>
          <p:nvSpPr>
            <p:cNvPr id="848" name="直接连接符 4"/>
            <p:cNvSpPr/>
            <p:nvPr/>
          </p:nvSpPr>
          <p:spPr>
            <a:xfrm>
              <a:off x="94008" y="823532"/>
              <a:ext cx="10950596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直接连接符 30"/>
            <p:cNvSpPr/>
            <p:nvPr/>
          </p:nvSpPr>
          <p:spPr>
            <a:xfrm flipV="1">
              <a:off x="60476" y="3711810"/>
              <a:ext cx="10933317" cy="53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52" name="矩形: 圆角 29"/>
            <p:cNvGrpSpPr/>
            <p:nvPr/>
          </p:nvGrpSpPr>
          <p:grpSpPr>
            <a:xfrm>
              <a:off x="5708865" y="0"/>
              <a:ext cx="5278076" cy="707232"/>
              <a:chOff x="0" y="0"/>
              <a:chExt cx="5278075" cy="707230"/>
            </a:xfrm>
          </p:grpSpPr>
          <p:sp>
            <p:nvSpPr>
              <p:cNvPr id="850" name="Rounded Rectangle"/>
              <p:cNvSpPr/>
              <p:nvPr/>
            </p:nvSpPr>
            <p:spPr>
              <a:xfrm>
                <a:off x="0" y="0"/>
                <a:ext cx="5278076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第三方威胁情报"/>
              <p:cNvSpPr txBox="1"/>
              <p:nvPr/>
            </p:nvSpPr>
            <p:spPr>
              <a:xfrm>
                <a:off x="34523" y="180895"/>
                <a:ext cx="5209029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第三方威胁情报</a:t>
                </a:r>
              </a:p>
            </p:txBody>
          </p:sp>
        </p:grpSp>
        <p:sp>
          <p:nvSpPr>
            <p:cNvPr id="853" name="箭头: 上下 35"/>
            <p:cNvSpPr/>
            <p:nvPr/>
          </p:nvSpPr>
          <p:spPr>
            <a:xfrm>
              <a:off x="6180449" y="59491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箭头: 上下 45"/>
            <p:cNvSpPr/>
            <p:nvPr/>
          </p:nvSpPr>
          <p:spPr>
            <a:xfrm>
              <a:off x="6914624" y="349575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箭头: 上下 49"/>
            <p:cNvSpPr/>
            <p:nvPr/>
          </p:nvSpPr>
          <p:spPr>
            <a:xfrm>
              <a:off x="3730021" y="2552493"/>
              <a:ext cx="221458" cy="139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09"/>
                  </a:moveTo>
                  <a:lnTo>
                    <a:pt x="10800" y="0"/>
                  </a:lnTo>
                  <a:lnTo>
                    <a:pt x="21600" y="1709"/>
                  </a:lnTo>
                  <a:lnTo>
                    <a:pt x="16200" y="1709"/>
                  </a:lnTo>
                  <a:lnTo>
                    <a:pt x="16200" y="19891"/>
                  </a:lnTo>
                  <a:lnTo>
                    <a:pt x="21600" y="19891"/>
                  </a:lnTo>
                  <a:lnTo>
                    <a:pt x="10800" y="21600"/>
                  </a:lnTo>
                  <a:lnTo>
                    <a:pt x="0" y="19891"/>
                  </a:lnTo>
                  <a:lnTo>
                    <a:pt x="5400" y="19891"/>
                  </a:lnTo>
                  <a:lnTo>
                    <a:pt x="5400" y="170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58" name="矩形: 圆角 42"/>
            <p:cNvGrpSpPr/>
            <p:nvPr/>
          </p:nvGrpSpPr>
          <p:grpSpPr>
            <a:xfrm>
              <a:off x="4622716" y="2867890"/>
              <a:ext cx="1509943" cy="707232"/>
              <a:chOff x="0" y="0"/>
              <a:chExt cx="1509942" cy="707230"/>
            </a:xfrm>
          </p:grpSpPr>
          <p:sp>
            <p:nvSpPr>
              <p:cNvPr id="856" name="Rounded Rectangle"/>
              <p:cNvSpPr/>
              <p:nvPr/>
            </p:nvSpPr>
            <p:spPr>
              <a:xfrm>
                <a:off x="0" y="0"/>
                <a:ext cx="1509943" cy="707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流量探针"/>
              <p:cNvSpPr txBox="1"/>
              <p:nvPr/>
            </p:nvSpPr>
            <p:spPr>
              <a:xfrm>
                <a:off x="34523" y="180895"/>
                <a:ext cx="1440896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流量探针</a:t>
                </a:r>
              </a:p>
            </p:txBody>
          </p:sp>
        </p:grpSp>
        <p:sp>
          <p:nvSpPr>
            <p:cNvPr id="859" name="箭头: 上下 43"/>
            <p:cNvSpPr/>
            <p:nvPr/>
          </p:nvSpPr>
          <p:spPr>
            <a:xfrm>
              <a:off x="5311985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箭头: 上下 55"/>
            <p:cNvSpPr/>
            <p:nvPr/>
          </p:nvSpPr>
          <p:spPr>
            <a:xfrm>
              <a:off x="6914624" y="2531202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箭头: 上下 56"/>
            <p:cNvSpPr/>
            <p:nvPr/>
          </p:nvSpPr>
          <p:spPr>
            <a:xfrm>
              <a:off x="5303161" y="2552493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箭头: 上下 68"/>
            <p:cNvSpPr/>
            <p:nvPr/>
          </p:nvSpPr>
          <p:spPr>
            <a:xfrm>
              <a:off x="9376640" y="2607348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箭头: 上下 70"/>
            <p:cNvSpPr/>
            <p:nvPr/>
          </p:nvSpPr>
          <p:spPr>
            <a:xfrm>
              <a:off x="2107088" y="3509379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箭头: 上下 62"/>
            <p:cNvSpPr/>
            <p:nvPr/>
          </p:nvSpPr>
          <p:spPr>
            <a:xfrm>
              <a:off x="5029722" y="602076"/>
              <a:ext cx="221458" cy="44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162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5400" y="162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67" name="矩形 71"/>
            <p:cNvGrpSpPr/>
            <p:nvPr/>
          </p:nvGrpSpPr>
          <p:grpSpPr>
            <a:xfrm>
              <a:off x="6106501" y="1142704"/>
              <a:ext cx="1367071" cy="414339"/>
              <a:chOff x="0" y="0"/>
              <a:chExt cx="1367070" cy="414337"/>
            </a:xfrm>
          </p:grpSpPr>
          <p:sp>
            <p:nvSpPr>
              <p:cNvPr id="865" name="Rectangle"/>
              <p:cNvSpPr/>
              <p:nvPr/>
            </p:nvSpPr>
            <p:spPr>
              <a:xfrm>
                <a:off x="-1" y="0"/>
                <a:ext cx="1367072" cy="414338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17273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6" name="威胁情报"/>
              <p:cNvSpPr txBox="1"/>
              <p:nvPr/>
            </p:nvSpPr>
            <p:spPr>
              <a:xfrm>
                <a:off x="-1" y="53499"/>
                <a:ext cx="136707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威胁情报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市场背景分析</a:t>
            </a:r>
          </a:p>
        </p:txBody>
      </p:sp>
      <p:sp>
        <p:nvSpPr>
          <p:cNvPr id="282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圆角矩形 3"/>
          <p:cNvSpPr/>
          <p:nvPr/>
        </p:nvSpPr>
        <p:spPr>
          <a:xfrm>
            <a:off x="-1176" y="1478757"/>
            <a:ext cx="5214290" cy="4597893"/>
          </a:xfrm>
          <a:prstGeom prst="roundRect">
            <a:avLst>
              <a:gd name="adj" fmla="val 698"/>
            </a:avLst>
          </a:prstGeom>
          <a:solidFill>
            <a:srgbClr val="D9D9D9"/>
          </a:solidFill>
          <a:ln w="127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73" name="圆角矩形 4"/>
          <p:cNvGrpSpPr/>
          <p:nvPr/>
        </p:nvGrpSpPr>
        <p:grpSpPr>
          <a:xfrm>
            <a:off x="0" y="1612223"/>
            <a:ext cx="3631339" cy="330741"/>
            <a:chOff x="0" y="0"/>
            <a:chExt cx="3631338" cy="330740"/>
          </a:xfrm>
        </p:grpSpPr>
        <p:sp>
          <p:nvSpPr>
            <p:cNvPr id="871" name="Rounded Rectangle"/>
            <p:cNvSpPr/>
            <p:nvPr/>
          </p:nvSpPr>
          <p:spPr>
            <a:xfrm>
              <a:off x="0" y="0"/>
              <a:ext cx="36313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2" name="安全态势呈现"/>
            <p:cNvSpPr txBox="1"/>
            <p:nvPr/>
          </p:nvSpPr>
          <p:spPr>
            <a:xfrm>
              <a:off x="16144" y="11700"/>
              <a:ext cx="359905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          </a:t>
              </a:r>
              <a:r>
                <a:rPr b="0"/>
                <a:t>安全态势呈现</a:t>
              </a:r>
            </a:p>
          </p:txBody>
        </p:sp>
      </p:grpSp>
      <p:grpSp>
        <p:nvGrpSpPr>
          <p:cNvPr id="876" name="圆角矩形 6"/>
          <p:cNvGrpSpPr/>
          <p:nvPr/>
        </p:nvGrpSpPr>
        <p:grpSpPr>
          <a:xfrm>
            <a:off x="21192" y="2091441"/>
            <a:ext cx="1132358" cy="330741"/>
            <a:chOff x="0" y="0"/>
            <a:chExt cx="1132357" cy="330740"/>
          </a:xfrm>
        </p:grpSpPr>
        <p:sp>
          <p:nvSpPr>
            <p:cNvPr id="874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5" name="安全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879" name="圆角矩形 7"/>
          <p:cNvGrpSpPr/>
          <p:nvPr/>
        </p:nvGrpSpPr>
        <p:grpSpPr>
          <a:xfrm>
            <a:off x="2571238" y="2088981"/>
            <a:ext cx="1132359" cy="330741"/>
            <a:chOff x="0" y="0"/>
            <a:chExt cx="1132357" cy="330740"/>
          </a:xfrm>
        </p:grpSpPr>
        <p:sp>
          <p:nvSpPr>
            <p:cNvPr id="877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8" name="运维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sp>
        <p:nvSpPr>
          <p:cNvPr id="880" name="直接连接符 10"/>
          <p:cNvSpPr/>
          <p:nvPr/>
        </p:nvSpPr>
        <p:spPr>
          <a:xfrm>
            <a:off x="5244955" y="1254995"/>
            <a:ext cx="5147" cy="4821656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83" name="圆角矩形 16"/>
          <p:cNvGrpSpPr/>
          <p:nvPr/>
        </p:nvGrpSpPr>
        <p:grpSpPr>
          <a:xfrm>
            <a:off x="5419918" y="1598141"/>
            <a:ext cx="1161539" cy="330741"/>
            <a:chOff x="0" y="0"/>
            <a:chExt cx="1161538" cy="330740"/>
          </a:xfrm>
        </p:grpSpPr>
        <p:sp>
          <p:nvSpPr>
            <p:cNvPr id="881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2" name="集中管理"/>
            <p:cNvSpPr txBox="1"/>
            <p:nvPr/>
          </p:nvSpPr>
          <p:spPr>
            <a:xfrm>
              <a:off x="16145" y="11700"/>
              <a:ext cx="112924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sp>
        <p:nvSpPr>
          <p:cNvPr id="884" name="直接连接符 17"/>
          <p:cNvSpPr/>
          <p:nvPr/>
        </p:nvSpPr>
        <p:spPr>
          <a:xfrm>
            <a:off x="3802176" y="1242355"/>
            <a:ext cx="9974" cy="483429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87" name="圆角矩形 18"/>
          <p:cNvGrpSpPr/>
          <p:nvPr/>
        </p:nvGrpSpPr>
        <p:grpSpPr>
          <a:xfrm>
            <a:off x="9718399" y="1606519"/>
            <a:ext cx="1161540" cy="330741"/>
            <a:chOff x="0" y="0"/>
            <a:chExt cx="1161538" cy="330740"/>
          </a:xfrm>
        </p:grpSpPr>
        <p:sp>
          <p:nvSpPr>
            <p:cNvPr id="885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6" name="日志"/>
            <p:cNvSpPr txBox="1"/>
            <p:nvPr/>
          </p:nvSpPr>
          <p:spPr>
            <a:xfrm>
              <a:off x="16145" y="11700"/>
              <a:ext cx="112924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</a:t>
              </a:r>
            </a:p>
          </p:txBody>
        </p:sp>
      </p:grpSp>
      <p:sp>
        <p:nvSpPr>
          <p:cNvPr id="888" name="直接连接符 19"/>
          <p:cNvSpPr/>
          <p:nvPr/>
        </p:nvSpPr>
        <p:spPr>
          <a:xfrm flipH="1">
            <a:off x="6714349" y="1254995"/>
            <a:ext cx="24972" cy="482165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1" name="圆角矩形 20"/>
          <p:cNvGrpSpPr/>
          <p:nvPr/>
        </p:nvGrpSpPr>
        <p:grpSpPr>
          <a:xfrm>
            <a:off x="6828480" y="1599984"/>
            <a:ext cx="1157670" cy="313795"/>
            <a:chOff x="0" y="0"/>
            <a:chExt cx="1157668" cy="313794"/>
          </a:xfrm>
        </p:grpSpPr>
        <p:sp>
          <p:nvSpPr>
            <p:cNvPr id="889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0" name="告警"/>
            <p:cNvSpPr txBox="1"/>
            <p:nvPr/>
          </p:nvSpPr>
          <p:spPr>
            <a:xfrm>
              <a:off x="15317" y="3226"/>
              <a:ext cx="112703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</a:t>
              </a:r>
            </a:p>
          </p:txBody>
        </p:sp>
      </p:grpSp>
      <p:sp>
        <p:nvSpPr>
          <p:cNvPr id="892" name="直接连接符 21"/>
          <p:cNvSpPr/>
          <p:nvPr/>
        </p:nvSpPr>
        <p:spPr>
          <a:xfrm>
            <a:off x="8125727" y="1254995"/>
            <a:ext cx="36856" cy="482165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5" name="圆角矩形 22"/>
          <p:cNvGrpSpPr/>
          <p:nvPr/>
        </p:nvGrpSpPr>
        <p:grpSpPr>
          <a:xfrm>
            <a:off x="8302797" y="1594913"/>
            <a:ext cx="1144136" cy="330741"/>
            <a:chOff x="0" y="0"/>
            <a:chExt cx="1144135" cy="330740"/>
          </a:xfrm>
        </p:grpSpPr>
        <p:sp>
          <p:nvSpPr>
            <p:cNvPr id="893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4" name="报表"/>
            <p:cNvSpPr txBox="1"/>
            <p:nvPr/>
          </p:nvSpPr>
          <p:spPr>
            <a:xfrm>
              <a:off x="16144" y="11700"/>
              <a:ext cx="111184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</a:t>
              </a:r>
            </a:p>
          </p:txBody>
        </p:sp>
      </p:grpSp>
      <p:sp>
        <p:nvSpPr>
          <p:cNvPr id="896" name="直接连接符 23"/>
          <p:cNvSpPr/>
          <p:nvPr/>
        </p:nvSpPr>
        <p:spPr>
          <a:xfrm>
            <a:off x="9616209" y="1242354"/>
            <a:ext cx="13412" cy="478388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99" name="圆角矩形 24"/>
          <p:cNvGrpSpPr/>
          <p:nvPr/>
        </p:nvGrpSpPr>
        <p:grpSpPr>
          <a:xfrm>
            <a:off x="3926311" y="1592627"/>
            <a:ext cx="1144136" cy="330741"/>
            <a:chOff x="0" y="0"/>
            <a:chExt cx="1144135" cy="330740"/>
          </a:xfrm>
        </p:grpSpPr>
        <p:sp>
          <p:nvSpPr>
            <p:cNvPr id="897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0B05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98" name="智·源中心"/>
            <p:cNvSpPr txBox="1"/>
            <p:nvPr/>
          </p:nvSpPr>
          <p:spPr>
            <a:xfrm>
              <a:off x="16144" y="11700"/>
              <a:ext cx="111184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智·源中心</a:t>
              </a:r>
            </a:p>
          </p:txBody>
        </p:sp>
      </p:grpSp>
      <p:sp>
        <p:nvSpPr>
          <p:cNvPr id="900" name="直接连接符 25"/>
          <p:cNvSpPr/>
          <p:nvPr/>
        </p:nvSpPr>
        <p:spPr>
          <a:xfrm flipH="1">
            <a:off x="11025299" y="1242354"/>
            <a:ext cx="1" cy="478388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03" name="圆角矩形 26"/>
          <p:cNvGrpSpPr/>
          <p:nvPr/>
        </p:nvGrpSpPr>
        <p:grpSpPr>
          <a:xfrm>
            <a:off x="11091084" y="1585014"/>
            <a:ext cx="1042115" cy="330741"/>
            <a:chOff x="0" y="0"/>
            <a:chExt cx="1042114" cy="330740"/>
          </a:xfrm>
        </p:grpSpPr>
        <p:sp>
          <p:nvSpPr>
            <p:cNvPr id="901" name="Rounded Rectangle"/>
            <p:cNvSpPr/>
            <p:nvPr/>
          </p:nvSpPr>
          <p:spPr>
            <a:xfrm>
              <a:off x="0" y="0"/>
              <a:ext cx="1042115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02" name="系统"/>
            <p:cNvSpPr txBox="1"/>
            <p:nvPr/>
          </p:nvSpPr>
          <p:spPr>
            <a:xfrm>
              <a:off x="16144" y="11700"/>
              <a:ext cx="100982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</a:t>
              </a:r>
            </a:p>
          </p:txBody>
        </p:sp>
      </p:grpSp>
      <p:grpSp>
        <p:nvGrpSpPr>
          <p:cNvPr id="906" name="圆角矩形 29"/>
          <p:cNvGrpSpPr/>
          <p:nvPr/>
        </p:nvGrpSpPr>
        <p:grpSpPr>
          <a:xfrm>
            <a:off x="6889967" y="2616224"/>
            <a:ext cx="1109099" cy="294094"/>
            <a:chOff x="0" y="0"/>
            <a:chExt cx="1109097" cy="294092"/>
          </a:xfrm>
        </p:grpSpPr>
        <p:sp>
          <p:nvSpPr>
            <p:cNvPr id="90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05" name="预定义规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预定义规则</a:t>
              </a:r>
            </a:p>
          </p:txBody>
        </p:sp>
      </p:grpSp>
      <p:grpSp>
        <p:nvGrpSpPr>
          <p:cNvPr id="909" name="圆角矩形 31"/>
          <p:cNvGrpSpPr/>
          <p:nvPr/>
        </p:nvGrpSpPr>
        <p:grpSpPr>
          <a:xfrm>
            <a:off x="6888409" y="2980202"/>
            <a:ext cx="1109099" cy="294094"/>
            <a:chOff x="0" y="0"/>
            <a:chExt cx="1109097" cy="294092"/>
          </a:xfrm>
        </p:grpSpPr>
        <p:sp>
          <p:nvSpPr>
            <p:cNvPr id="90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08" name="自定义规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自定义规则</a:t>
              </a:r>
            </a:p>
          </p:txBody>
        </p:sp>
      </p:grpSp>
      <p:grpSp>
        <p:nvGrpSpPr>
          <p:cNvPr id="912" name="圆角矩形 32"/>
          <p:cNvGrpSpPr/>
          <p:nvPr/>
        </p:nvGrpSpPr>
        <p:grpSpPr>
          <a:xfrm>
            <a:off x="6893397" y="3344179"/>
            <a:ext cx="1109099" cy="294094"/>
            <a:chOff x="0" y="0"/>
            <a:chExt cx="1109097" cy="294092"/>
          </a:xfrm>
        </p:grpSpPr>
        <p:sp>
          <p:nvSpPr>
            <p:cNvPr id="91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1" name="告警回收站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告警回收站</a:t>
              </a:r>
            </a:p>
          </p:txBody>
        </p:sp>
      </p:grpSp>
      <p:grpSp>
        <p:nvGrpSpPr>
          <p:cNvPr id="915" name="圆角矩形 33"/>
          <p:cNvGrpSpPr/>
          <p:nvPr/>
        </p:nvGrpSpPr>
        <p:grpSpPr>
          <a:xfrm>
            <a:off x="6916815" y="4017309"/>
            <a:ext cx="1109099" cy="294094"/>
            <a:chOff x="0" y="0"/>
            <a:chExt cx="1109097" cy="294092"/>
          </a:xfrm>
        </p:grpSpPr>
        <p:sp>
          <p:nvSpPr>
            <p:cNvPr id="91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4" name="告警查询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告警查询</a:t>
              </a:r>
            </a:p>
          </p:txBody>
        </p:sp>
      </p:grpSp>
      <p:grpSp>
        <p:nvGrpSpPr>
          <p:cNvPr id="918" name="圆角矩形 34"/>
          <p:cNvGrpSpPr/>
          <p:nvPr/>
        </p:nvGrpSpPr>
        <p:grpSpPr>
          <a:xfrm>
            <a:off x="6916815" y="4361183"/>
            <a:ext cx="1109099" cy="294094"/>
            <a:chOff x="0" y="0"/>
            <a:chExt cx="1109097" cy="294092"/>
          </a:xfrm>
        </p:grpSpPr>
        <p:sp>
          <p:nvSpPr>
            <p:cNvPr id="91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7" name="告警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告警统计</a:t>
              </a:r>
            </a:p>
          </p:txBody>
        </p:sp>
      </p:grpSp>
      <p:grpSp>
        <p:nvGrpSpPr>
          <p:cNvPr id="921" name="圆角矩形 35"/>
          <p:cNvGrpSpPr/>
          <p:nvPr/>
        </p:nvGrpSpPr>
        <p:grpSpPr>
          <a:xfrm>
            <a:off x="6910029" y="4948709"/>
            <a:ext cx="1109099" cy="294094"/>
            <a:chOff x="0" y="0"/>
            <a:chExt cx="1109097" cy="294092"/>
          </a:xfrm>
        </p:grpSpPr>
        <p:sp>
          <p:nvSpPr>
            <p:cNvPr id="91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0" name="设备告警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设备告警统计</a:t>
              </a:r>
            </a:p>
          </p:txBody>
        </p:sp>
      </p:grpSp>
      <p:grpSp>
        <p:nvGrpSpPr>
          <p:cNvPr id="924" name="圆角矩形 36"/>
          <p:cNvGrpSpPr/>
          <p:nvPr/>
        </p:nvGrpSpPr>
        <p:grpSpPr>
          <a:xfrm>
            <a:off x="6910029" y="5298926"/>
            <a:ext cx="1109099" cy="294094"/>
            <a:chOff x="0" y="0"/>
            <a:chExt cx="1109097" cy="294092"/>
          </a:xfrm>
        </p:grpSpPr>
        <p:sp>
          <p:nvSpPr>
            <p:cNvPr id="92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3" name="设备告警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设备告警趋势</a:t>
              </a:r>
            </a:p>
          </p:txBody>
        </p:sp>
      </p:grpSp>
      <p:grpSp>
        <p:nvGrpSpPr>
          <p:cNvPr id="927" name="圆角矩形 39"/>
          <p:cNvGrpSpPr/>
          <p:nvPr/>
        </p:nvGrpSpPr>
        <p:grpSpPr>
          <a:xfrm>
            <a:off x="8385536" y="4045884"/>
            <a:ext cx="1109099" cy="294094"/>
            <a:chOff x="0" y="0"/>
            <a:chExt cx="1109097" cy="294092"/>
          </a:xfrm>
        </p:grpSpPr>
        <p:sp>
          <p:nvSpPr>
            <p:cNvPr id="92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6" name="报表计划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报表计划</a:t>
              </a:r>
            </a:p>
          </p:txBody>
        </p:sp>
      </p:grpSp>
      <p:grpSp>
        <p:nvGrpSpPr>
          <p:cNvPr id="930" name="圆角矩形 40"/>
          <p:cNvGrpSpPr/>
          <p:nvPr/>
        </p:nvGrpSpPr>
        <p:grpSpPr>
          <a:xfrm>
            <a:off x="8369061" y="2628821"/>
            <a:ext cx="1109099" cy="294094"/>
            <a:chOff x="0" y="0"/>
            <a:chExt cx="1109097" cy="294092"/>
          </a:xfrm>
        </p:grpSpPr>
        <p:sp>
          <p:nvSpPr>
            <p:cNvPr id="92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29" name="预定义模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预定义模板</a:t>
              </a:r>
            </a:p>
          </p:txBody>
        </p:sp>
      </p:grpSp>
      <p:grpSp>
        <p:nvGrpSpPr>
          <p:cNvPr id="933" name="圆角矩形 41"/>
          <p:cNvGrpSpPr/>
          <p:nvPr/>
        </p:nvGrpSpPr>
        <p:grpSpPr>
          <a:xfrm>
            <a:off x="8367503" y="2992800"/>
            <a:ext cx="1109099" cy="294094"/>
            <a:chOff x="0" y="0"/>
            <a:chExt cx="1109097" cy="294092"/>
          </a:xfrm>
        </p:grpSpPr>
        <p:sp>
          <p:nvSpPr>
            <p:cNvPr id="93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2" name="自定义模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自定义模板</a:t>
              </a:r>
            </a:p>
          </p:txBody>
        </p:sp>
      </p:grpSp>
      <p:grpSp>
        <p:nvGrpSpPr>
          <p:cNvPr id="936" name="圆角矩形 42"/>
          <p:cNvGrpSpPr/>
          <p:nvPr/>
        </p:nvGrpSpPr>
        <p:grpSpPr>
          <a:xfrm>
            <a:off x="8385536" y="4383911"/>
            <a:ext cx="1109099" cy="294094"/>
            <a:chOff x="0" y="0"/>
            <a:chExt cx="1109097" cy="294092"/>
          </a:xfrm>
        </p:grpSpPr>
        <p:sp>
          <p:nvSpPr>
            <p:cNvPr id="93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5" name="业务系统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业务系统</a:t>
              </a:r>
            </a:p>
          </p:txBody>
        </p:sp>
      </p:grpSp>
      <p:grpSp>
        <p:nvGrpSpPr>
          <p:cNvPr id="939" name="圆角矩形 43"/>
          <p:cNvGrpSpPr/>
          <p:nvPr/>
        </p:nvGrpSpPr>
        <p:grpSpPr>
          <a:xfrm>
            <a:off x="8385536" y="4977284"/>
            <a:ext cx="1109099" cy="294094"/>
            <a:chOff x="0" y="0"/>
            <a:chExt cx="1109097" cy="294092"/>
          </a:xfrm>
        </p:grpSpPr>
        <p:sp>
          <p:nvSpPr>
            <p:cNvPr id="93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38" name="报表文件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报表文件</a:t>
              </a:r>
            </a:p>
          </p:txBody>
        </p:sp>
      </p:grpSp>
      <p:grpSp>
        <p:nvGrpSpPr>
          <p:cNvPr id="942" name="圆角矩形 46"/>
          <p:cNvGrpSpPr/>
          <p:nvPr/>
        </p:nvGrpSpPr>
        <p:grpSpPr>
          <a:xfrm>
            <a:off x="11077363" y="2290171"/>
            <a:ext cx="1109099" cy="294094"/>
            <a:chOff x="0" y="0"/>
            <a:chExt cx="1109097" cy="294092"/>
          </a:xfrm>
        </p:grpSpPr>
        <p:sp>
          <p:nvSpPr>
            <p:cNvPr id="94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1" name="用户管理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用户管理</a:t>
              </a:r>
            </a:p>
          </p:txBody>
        </p:sp>
      </p:grpSp>
      <p:grpSp>
        <p:nvGrpSpPr>
          <p:cNvPr id="945" name="圆角矩形 47"/>
          <p:cNvGrpSpPr/>
          <p:nvPr/>
        </p:nvGrpSpPr>
        <p:grpSpPr>
          <a:xfrm>
            <a:off x="11077363" y="2640441"/>
            <a:ext cx="1109099" cy="294094"/>
            <a:chOff x="0" y="0"/>
            <a:chExt cx="1109097" cy="294092"/>
          </a:xfrm>
        </p:grpSpPr>
        <p:sp>
          <p:nvSpPr>
            <p:cNvPr id="94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4" name="分布式部署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分布式部署</a:t>
              </a:r>
            </a:p>
          </p:txBody>
        </p:sp>
      </p:grpSp>
      <p:grpSp>
        <p:nvGrpSpPr>
          <p:cNvPr id="948" name="圆角矩形 48"/>
          <p:cNvGrpSpPr/>
          <p:nvPr/>
        </p:nvGrpSpPr>
        <p:grpSpPr>
          <a:xfrm>
            <a:off x="11077363" y="2990712"/>
            <a:ext cx="1109099" cy="294094"/>
            <a:chOff x="0" y="0"/>
            <a:chExt cx="1109097" cy="294092"/>
          </a:xfrm>
        </p:grpSpPr>
        <p:sp>
          <p:nvSpPr>
            <p:cNvPr id="94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47" name="系统管理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系统管理</a:t>
              </a:r>
            </a:p>
          </p:txBody>
        </p:sp>
      </p:grpSp>
      <p:grpSp>
        <p:nvGrpSpPr>
          <p:cNvPr id="951" name="圆角矩形 49"/>
          <p:cNvGrpSpPr/>
          <p:nvPr/>
        </p:nvGrpSpPr>
        <p:grpSpPr>
          <a:xfrm>
            <a:off x="11071459" y="3338984"/>
            <a:ext cx="1109099" cy="294094"/>
            <a:chOff x="0" y="0"/>
            <a:chExt cx="1109097" cy="294092"/>
          </a:xfrm>
        </p:grpSpPr>
        <p:sp>
          <p:nvSpPr>
            <p:cNvPr id="94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0" name="升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升级</a:t>
              </a:r>
            </a:p>
          </p:txBody>
        </p:sp>
      </p:grpSp>
      <p:grpSp>
        <p:nvGrpSpPr>
          <p:cNvPr id="954" name="圆角矩形 50"/>
          <p:cNvGrpSpPr/>
          <p:nvPr/>
        </p:nvGrpSpPr>
        <p:grpSpPr>
          <a:xfrm>
            <a:off x="11082901" y="4020184"/>
            <a:ext cx="1109099" cy="294094"/>
            <a:chOff x="0" y="0"/>
            <a:chExt cx="1109097" cy="294092"/>
          </a:xfrm>
        </p:grpSpPr>
        <p:sp>
          <p:nvSpPr>
            <p:cNvPr id="95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3" name="许可证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许可证</a:t>
              </a:r>
            </a:p>
          </p:txBody>
        </p:sp>
      </p:grpSp>
      <p:grpSp>
        <p:nvGrpSpPr>
          <p:cNvPr id="957" name="圆角矩形 51"/>
          <p:cNvGrpSpPr/>
          <p:nvPr/>
        </p:nvGrpSpPr>
        <p:grpSpPr>
          <a:xfrm>
            <a:off x="6904945" y="5732145"/>
            <a:ext cx="1109099" cy="294094"/>
            <a:chOff x="0" y="0"/>
            <a:chExt cx="1109097" cy="294092"/>
          </a:xfrm>
        </p:grpSpPr>
        <p:sp>
          <p:nvSpPr>
            <p:cNvPr id="95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6" name="邮件通知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邮件通知</a:t>
              </a:r>
            </a:p>
          </p:txBody>
        </p:sp>
      </p:grpSp>
      <p:grpSp>
        <p:nvGrpSpPr>
          <p:cNvPr id="960" name="圆角矩形 52"/>
          <p:cNvGrpSpPr/>
          <p:nvPr/>
        </p:nvGrpSpPr>
        <p:grpSpPr>
          <a:xfrm>
            <a:off x="11091084" y="4405650"/>
            <a:ext cx="1109099" cy="294094"/>
            <a:chOff x="0" y="0"/>
            <a:chExt cx="1109097" cy="294092"/>
          </a:xfrm>
        </p:grpSpPr>
        <p:sp>
          <p:nvSpPr>
            <p:cNvPr id="95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59" name="诊断工具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诊断工具</a:t>
              </a:r>
            </a:p>
          </p:txBody>
        </p:sp>
      </p:grpSp>
      <p:grpSp>
        <p:nvGrpSpPr>
          <p:cNvPr id="963" name="圆角矩形 53"/>
          <p:cNvGrpSpPr/>
          <p:nvPr/>
        </p:nvGrpSpPr>
        <p:grpSpPr>
          <a:xfrm>
            <a:off x="9749948" y="4819439"/>
            <a:ext cx="1109099" cy="294094"/>
            <a:chOff x="0" y="0"/>
            <a:chExt cx="1109097" cy="294092"/>
          </a:xfrm>
        </p:grpSpPr>
        <p:sp>
          <p:nvSpPr>
            <p:cNvPr id="96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2" name="日志备份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日志备份</a:t>
              </a:r>
            </a:p>
          </p:txBody>
        </p:sp>
      </p:grpSp>
      <p:grpSp>
        <p:nvGrpSpPr>
          <p:cNvPr id="966" name="圆角矩形 54"/>
          <p:cNvGrpSpPr/>
          <p:nvPr/>
        </p:nvGrpSpPr>
        <p:grpSpPr>
          <a:xfrm>
            <a:off x="11091084" y="4790328"/>
            <a:ext cx="1109099" cy="294094"/>
            <a:chOff x="0" y="0"/>
            <a:chExt cx="1109097" cy="294092"/>
          </a:xfrm>
        </p:grpSpPr>
        <p:sp>
          <p:nvSpPr>
            <p:cNvPr id="96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5" name="语言设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语言设置</a:t>
              </a:r>
            </a:p>
          </p:txBody>
        </p:sp>
      </p:grpSp>
      <p:grpSp>
        <p:nvGrpSpPr>
          <p:cNvPr id="969" name="圆角矩形 55"/>
          <p:cNvGrpSpPr/>
          <p:nvPr/>
        </p:nvGrpSpPr>
        <p:grpSpPr>
          <a:xfrm>
            <a:off x="11096804" y="5140600"/>
            <a:ext cx="1109099" cy="294094"/>
            <a:chOff x="0" y="0"/>
            <a:chExt cx="1109097" cy="294092"/>
          </a:xfrm>
        </p:grpSpPr>
        <p:sp>
          <p:nvSpPr>
            <p:cNvPr id="96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68" name="关机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关机</a:t>
              </a:r>
            </a:p>
          </p:txBody>
        </p:sp>
      </p:grpSp>
      <p:grpSp>
        <p:nvGrpSpPr>
          <p:cNvPr id="972" name="圆角矩形 56"/>
          <p:cNvGrpSpPr/>
          <p:nvPr/>
        </p:nvGrpSpPr>
        <p:grpSpPr>
          <a:xfrm>
            <a:off x="11085348" y="5499758"/>
            <a:ext cx="1109099" cy="294094"/>
            <a:chOff x="0" y="0"/>
            <a:chExt cx="1109097" cy="294092"/>
          </a:xfrm>
        </p:grpSpPr>
        <p:sp>
          <p:nvSpPr>
            <p:cNvPr id="97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71" name="帮助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帮助</a:t>
              </a:r>
            </a:p>
          </p:txBody>
        </p:sp>
      </p:grpSp>
      <p:grpSp>
        <p:nvGrpSpPr>
          <p:cNvPr id="975" name="圆角矩形 59"/>
          <p:cNvGrpSpPr/>
          <p:nvPr/>
        </p:nvGrpSpPr>
        <p:grpSpPr>
          <a:xfrm>
            <a:off x="3960726" y="4790328"/>
            <a:ext cx="1144014" cy="330928"/>
            <a:chOff x="0" y="0"/>
            <a:chExt cx="1144013" cy="330926"/>
          </a:xfrm>
        </p:grpSpPr>
        <p:sp>
          <p:nvSpPr>
            <p:cNvPr id="973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74" name="漏洞扫描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漏洞扫描</a:t>
              </a:r>
            </a:p>
          </p:txBody>
        </p:sp>
      </p:grpSp>
      <p:grpSp>
        <p:nvGrpSpPr>
          <p:cNvPr id="978" name="圆角矩形 60"/>
          <p:cNvGrpSpPr/>
          <p:nvPr/>
        </p:nvGrpSpPr>
        <p:grpSpPr>
          <a:xfrm>
            <a:off x="3960726" y="5180776"/>
            <a:ext cx="1144014" cy="330928"/>
            <a:chOff x="0" y="0"/>
            <a:chExt cx="1144013" cy="330926"/>
          </a:xfrm>
        </p:grpSpPr>
        <p:sp>
          <p:nvSpPr>
            <p:cNvPr id="976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77" name="安全威胁情报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安全威胁情报</a:t>
              </a:r>
            </a:p>
          </p:txBody>
        </p:sp>
      </p:grpSp>
      <p:grpSp>
        <p:nvGrpSpPr>
          <p:cNvPr id="981" name="圆角矩形 61"/>
          <p:cNvGrpSpPr/>
          <p:nvPr/>
        </p:nvGrpSpPr>
        <p:grpSpPr>
          <a:xfrm>
            <a:off x="582626" y="5645996"/>
            <a:ext cx="2494815" cy="330741"/>
            <a:chOff x="0" y="0"/>
            <a:chExt cx="2494813" cy="330740"/>
          </a:xfrm>
        </p:grpSpPr>
        <p:sp>
          <p:nvSpPr>
            <p:cNvPr id="979" name="Rounded Rectangle"/>
            <p:cNvSpPr/>
            <p:nvPr/>
          </p:nvSpPr>
          <p:spPr>
            <a:xfrm>
              <a:off x="0" y="0"/>
              <a:ext cx="2494814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80" name="自定义态势"/>
            <p:cNvSpPr txBox="1"/>
            <p:nvPr/>
          </p:nvSpPr>
          <p:spPr>
            <a:xfrm>
              <a:off x="16144" y="11700"/>
              <a:ext cx="246252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自定义态势</a:t>
              </a:r>
            </a:p>
          </p:txBody>
        </p:sp>
      </p:grpSp>
      <p:grpSp>
        <p:nvGrpSpPr>
          <p:cNvPr id="984" name="圆角矩形 62"/>
          <p:cNvGrpSpPr/>
          <p:nvPr/>
        </p:nvGrpSpPr>
        <p:grpSpPr>
          <a:xfrm>
            <a:off x="2601944" y="4024245"/>
            <a:ext cx="1109099" cy="294094"/>
            <a:chOff x="0" y="0"/>
            <a:chExt cx="1109097" cy="294092"/>
          </a:xfrm>
        </p:grpSpPr>
        <p:sp>
          <p:nvSpPr>
            <p:cNvPr id="98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3" name="高危资产排名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高危资产排名</a:t>
              </a:r>
            </a:p>
          </p:txBody>
        </p:sp>
      </p:grpSp>
      <p:grpSp>
        <p:nvGrpSpPr>
          <p:cNvPr id="987" name="圆角矩形 63"/>
          <p:cNvGrpSpPr/>
          <p:nvPr/>
        </p:nvGrpSpPr>
        <p:grpSpPr>
          <a:xfrm>
            <a:off x="-1401" y="3260366"/>
            <a:ext cx="1109098" cy="294094"/>
            <a:chOff x="0" y="0"/>
            <a:chExt cx="1109097" cy="294092"/>
          </a:xfrm>
        </p:grpSpPr>
        <p:sp>
          <p:nvSpPr>
            <p:cNvPr id="98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6" name="TOP风险资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TOP风险资产</a:t>
              </a:r>
            </a:p>
          </p:txBody>
        </p:sp>
      </p:grpSp>
      <p:grpSp>
        <p:nvGrpSpPr>
          <p:cNvPr id="990" name="圆角矩形 64"/>
          <p:cNvGrpSpPr/>
          <p:nvPr/>
        </p:nvGrpSpPr>
        <p:grpSpPr>
          <a:xfrm>
            <a:off x="0" y="4329157"/>
            <a:ext cx="1109098" cy="447041"/>
            <a:chOff x="0" y="0"/>
            <a:chExt cx="1109097" cy="447040"/>
          </a:xfrm>
        </p:grpSpPr>
        <p:sp>
          <p:nvSpPr>
            <p:cNvPr id="988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89" name="异常互访流量透视镜"/>
            <p:cNvSpPr txBox="1"/>
            <p:nvPr/>
          </p:nvSpPr>
          <p:spPr>
            <a:xfrm>
              <a:off x="14356" y="0"/>
              <a:ext cx="108038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异常互访流量透视镜</a:t>
              </a:r>
            </a:p>
          </p:txBody>
        </p:sp>
      </p:grpSp>
      <p:grpSp>
        <p:nvGrpSpPr>
          <p:cNvPr id="993" name="圆角矩形 68"/>
          <p:cNvGrpSpPr/>
          <p:nvPr/>
        </p:nvGrpSpPr>
        <p:grpSpPr>
          <a:xfrm>
            <a:off x="2576596" y="2497751"/>
            <a:ext cx="1109099" cy="294094"/>
            <a:chOff x="0" y="0"/>
            <a:chExt cx="1109097" cy="294092"/>
          </a:xfrm>
        </p:grpSpPr>
        <p:sp>
          <p:nvSpPr>
            <p:cNvPr id="99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2" name="全网区域告警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全网区域告警</a:t>
              </a:r>
            </a:p>
          </p:txBody>
        </p:sp>
      </p:grpSp>
      <p:grpSp>
        <p:nvGrpSpPr>
          <p:cNvPr id="996" name="圆角矩形 69"/>
          <p:cNvGrpSpPr/>
          <p:nvPr/>
        </p:nvGrpSpPr>
        <p:grpSpPr>
          <a:xfrm>
            <a:off x="2573130" y="2873068"/>
            <a:ext cx="1109099" cy="294094"/>
            <a:chOff x="0" y="0"/>
            <a:chExt cx="1109097" cy="294092"/>
          </a:xfrm>
        </p:grpSpPr>
        <p:sp>
          <p:nvSpPr>
            <p:cNvPr id="99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5" name="实时告警滚动"/>
            <p:cNvSpPr txBox="1"/>
            <p:nvPr/>
          </p:nvSpPr>
          <p:spPr>
            <a:xfrm>
              <a:off x="14356" y="10584"/>
              <a:ext cx="1080386" cy="272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实时告警滚动</a:t>
              </a:r>
            </a:p>
          </p:txBody>
        </p:sp>
      </p:grpSp>
      <p:grpSp>
        <p:nvGrpSpPr>
          <p:cNvPr id="999" name="圆角矩形 70"/>
          <p:cNvGrpSpPr/>
          <p:nvPr/>
        </p:nvGrpSpPr>
        <p:grpSpPr>
          <a:xfrm>
            <a:off x="-6716" y="4029840"/>
            <a:ext cx="1109099" cy="294094"/>
            <a:chOff x="0" y="0"/>
            <a:chExt cx="1109097" cy="294092"/>
          </a:xfrm>
        </p:grpSpPr>
        <p:sp>
          <p:nvSpPr>
            <p:cNvPr id="99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98" name="威胁事件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威胁事件趋势</a:t>
              </a:r>
            </a:p>
          </p:txBody>
        </p:sp>
      </p:grpSp>
      <p:grpSp>
        <p:nvGrpSpPr>
          <p:cNvPr id="1002" name="圆角矩形 71"/>
          <p:cNvGrpSpPr/>
          <p:nvPr/>
        </p:nvGrpSpPr>
        <p:grpSpPr>
          <a:xfrm>
            <a:off x="16828" y="2889557"/>
            <a:ext cx="1109099" cy="294094"/>
            <a:chOff x="0" y="0"/>
            <a:chExt cx="1109097" cy="294092"/>
          </a:xfrm>
        </p:grpSpPr>
        <p:sp>
          <p:nvSpPr>
            <p:cNvPr id="100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1" name="风险资产统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风险资产统计</a:t>
              </a:r>
            </a:p>
          </p:txBody>
        </p:sp>
      </p:grpSp>
      <p:grpSp>
        <p:nvGrpSpPr>
          <p:cNvPr id="1005" name="圆角矩形 72"/>
          <p:cNvGrpSpPr/>
          <p:nvPr/>
        </p:nvGrpSpPr>
        <p:grpSpPr>
          <a:xfrm>
            <a:off x="-1401" y="5163782"/>
            <a:ext cx="1109098" cy="294094"/>
            <a:chOff x="0" y="0"/>
            <a:chExt cx="1109097" cy="294092"/>
          </a:xfrm>
        </p:grpSpPr>
        <p:sp>
          <p:nvSpPr>
            <p:cNvPr id="100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4" name="威胁事件列表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威胁事件列表</a:t>
              </a:r>
              <a:endParaRPr dirty="0"/>
            </a:p>
          </p:txBody>
        </p:sp>
      </p:grpSp>
      <p:grpSp>
        <p:nvGrpSpPr>
          <p:cNvPr id="1008" name="圆角矩形 73"/>
          <p:cNvGrpSpPr/>
          <p:nvPr/>
        </p:nvGrpSpPr>
        <p:grpSpPr>
          <a:xfrm>
            <a:off x="-1401" y="4779871"/>
            <a:ext cx="1109098" cy="294094"/>
            <a:chOff x="0" y="0"/>
            <a:chExt cx="1109097" cy="294092"/>
          </a:xfrm>
        </p:grpSpPr>
        <p:sp>
          <p:nvSpPr>
            <p:cNvPr id="100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7" name="全局威胁地图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全局威胁地图</a:t>
              </a:r>
            </a:p>
          </p:txBody>
        </p:sp>
      </p:grpSp>
      <p:grpSp>
        <p:nvGrpSpPr>
          <p:cNvPr id="1011" name="圆角矩形 74"/>
          <p:cNvGrpSpPr/>
          <p:nvPr/>
        </p:nvGrpSpPr>
        <p:grpSpPr>
          <a:xfrm>
            <a:off x="16828" y="2502330"/>
            <a:ext cx="1109099" cy="294094"/>
            <a:chOff x="0" y="0"/>
            <a:chExt cx="1109097" cy="294092"/>
          </a:xfrm>
        </p:grpSpPr>
        <p:sp>
          <p:nvSpPr>
            <p:cNvPr id="100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0" name="全局安全评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全局安全评级</a:t>
              </a:r>
            </a:p>
          </p:txBody>
        </p:sp>
      </p:grpSp>
      <p:grpSp>
        <p:nvGrpSpPr>
          <p:cNvPr id="1014" name="圆角矩形 85"/>
          <p:cNvGrpSpPr/>
          <p:nvPr/>
        </p:nvGrpSpPr>
        <p:grpSpPr>
          <a:xfrm>
            <a:off x="2594663" y="4407961"/>
            <a:ext cx="1109099" cy="294094"/>
            <a:chOff x="0" y="0"/>
            <a:chExt cx="1109097" cy="294092"/>
          </a:xfrm>
        </p:grpSpPr>
        <p:sp>
          <p:nvSpPr>
            <p:cNvPr id="101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3" name="风险终端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风险终端</a:t>
              </a:r>
            </a:p>
          </p:txBody>
        </p:sp>
      </p:grpSp>
      <p:grpSp>
        <p:nvGrpSpPr>
          <p:cNvPr id="1017" name="圆角矩形 86"/>
          <p:cNvGrpSpPr/>
          <p:nvPr/>
        </p:nvGrpSpPr>
        <p:grpSpPr>
          <a:xfrm>
            <a:off x="2601971" y="4796618"/>
            <a:ext cx="1109099" cy="294094"/>
            <a:chOff x="0" y="0"/>
            <a:chExt cx="1109097" cy="294092"/>
          </a:xfrm>
        </p:grpSpPr>
        <p:sp>
          <p:nvSpPr>
            <p:cNvPr id="101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6" name="全网网络拓扑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全网网络拓扑</a:t>
              </a:r>
            </a:p>
          </p:txBody>
        </p:sp>
      </p:grpSp>
      <p:grpSp>
        <p:nvGrpSpPr>
          <p:cNvPr id="1020" name="圆角矩形 89"/>
          <p:cNvGrpSpPr/>
          <p:nvPr/>
        </p:nvGrpSpPr>
        <p:grpSpPr>
          <a:xfrm>
            <a:off x="5453515" y="2614165"/>
            <a:ext cx="1109099" cy="294094"/>
            <a:chOff x="0" y="0"/>
            <a:chExt cx="1109097" cy="294092"/>
          </a:xfrm>
        </p:grpSpPr>
        <p:sp>
          <p:nvSpPr>
            <p:cNvPr id="101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19" name="设备分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设备分级</a:t>
              </a:r>
            </a:p>
          </p:txBody>
        </p:sp>
      </p:grpSp>
      <p:grpSp>
        <p:nvGrpSpPr>
          <p:cNvPr id="1023" name="圆角矩形 90"/>
          <p:cNvGrpSpPr/>
          <p:nvPr/>
        </p:nvGrpSpPr>
        <p:grpSpPr>
          <a:xfrm>
            <a:off x="5452157" y="2984325"/>
            <a:ext cx="1109099" cy="294094"/>
            <a:chOff x="0" y="0"/>
            <a:chExt cx="1109097" cy="294092"/>
          </a:xfrm>
        </p:grpSpPr>
        <p:sp>
          <p:nvSpPr>
            <p:cNvPr id="102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2" name="设备状态监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设备状态监控</a:t>
              </a:r>
            </a:p>
          </p:txBody>
        </p:sp>
      </p:grpSp>
      <p:grpSp>
        <p:nvGrpSpPr>
          <p:cNvPr id="1026" name="圆角矩形 91"/>
          <p:cNvGrpSpPr/>
          <p:nvPr/>
        </p:nvGrpSpPr>
        <p:grpSpPr>
          <a:xfrm>
            <a:off x="5448017" y="3342120"/>
            <a:ext cx="1109099" cy="294094"/>
            <a:chOff x="0" y="0"/>
            <a:chExt cx="1109097" cy="294092"/>
          </a:xfrm>
        </p:grpSpPr>
        <p:sp>
          <p:nvSpPr>
            <p:cNvPr id="10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5" name="设备状态监控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设备状态监控</a:t>
              </a:r>
            </a:p>
          </p:txBody>
        </p:sp>
      </p:grpSp>
      <p:grpSp>
        <p:nvGrpSpPr>
          <p:cNvPr id="1029" name="圆角矩形 93"/>
          <p:cNvGrpSpPr/>
          <p:nvPr/>
        </p:nvGrpSpPr>
        <p:grpSpPr>
          <a:xfrm>
            <a:off x="5443454" y="3707986"/>
            <a:ext cx="1109099" cy="294094"/>
            <a:chOff x="0" y="0"/>
            <a:chExt cx="1109097" cy="294092"/>
          </a:xfrm>
        </p:grpSpPr>
        <p:sp>
          <p:nvSpPr>
            <p:cNvPr id="10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28" name="配置文件列表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配置文件列表</a:t>
              </a:r>
            </a:p>
          </p:txBody>
        </p:sp>
      </p:grpSp>
      <p:grpSp>
        <p:nvGrpSpPr>
          <p:cNvPr id="1032" name="圆角矩形 94"/>
          <p:cNvGrpSpPr/>
          <p:nvPr/>
        </p:nvGrpSpPr>
        <p:grpSpPr>
          <a:xfrm>
            <a:off x="5438430" y="4057782"/>
            <a:ext cx="1109099" cy="294094"/>
            <a:chOff x="0" y="0"/>
            <a:chExt cx="1109097" cy="294092"/>
          </a:xfrm>
        </p:grpSpPr>
        <p:sp>
          <p:nvSpPr>
            <p:cNvPr id="103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31" name="设备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设备配置</a:t>
              </a:r>
            </a:p>
          </p:txBody>
        </p:sp>
      </p:grpSp>
      <p:grpSp>
        <p:nvGrpSpPr>
          <p:cNvPr id="1035" name="圆角矩形 95"/>
          <p:cNvGrpSpPr/>
          <p:nvPr/>
        </p:nvGrpSpPr>
        <p:grpSpPr>
          <a:xfrm>
            <a:off x="5453515" y="4413920"/>
            <a:ext cx="1109099" cy="294094"/>
            <a:chOff x="0" y="0"/>
            <a:chExt cx="1109097" cy="294092"/>
          </a:xfrm>
        </p:grpSpPr>
        <p:sp>
          <p:nvSpPr>
            <p:cNvPr id="10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34" name="全局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全局配置</a:t>
              </a:r>
            </a:p>
          </p:txBody>
        </p:sp>
      </p:grpSp>
      <p:grpSp>
        <p:nvGrpSpPr>
          <p:cNvPr id="1038" name="圆角矩形 96"/>
          <p:cNvGrpSpPr/>
          <p:nvPr/>
        </p:nvGrpSpPr>
        <p:grpSpPr>
          <a:xfrm>
            <a:off x="11071459" y="3683555"/>
            <a:ext cx="1109099" cy="294094"/>
            <a:chOff x="0" y="0"/>
            <a:chExt cx="1109097" cy="294092"/>
          </a:xfrm>
        </p:grpSpPr>
        <p:sp>
          <p:nvSpPr>
            <p:cNvPr id="103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37" name="第三方API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第三方API</a:t>
              </a:r>
            </a:p>
          </p:txBody>
        </p:sp>
      </p:grpSp>
      <p:grpSp>
        <p:nvGrpSpPr>
          <p:cNvPr id="1041" name="圆角矩形 99"/>
          <p:cNvGrpSpPr/>
          <p:nvPr/>
        </p:nvGrpSpPr>
        <p:grpSpPr>
          <a:xfrm>
            <a:off x="9729434" y="2611419"/>
            <a:ext cx="1109099" cy="294094"/>
            <a:chOff x="0" y="0"/>
            <a:chExt cx="1109097" cy="294092"/>
          </a:xfrm>
        </p:grpSpPr>
        <p:sp>
          <p:nvSpPr>
            <p:cNvPr id="103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0" name="系统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系统日志</a:t>
              </a:r>
            </a:p>
          </p:txBody>
        </p:sp>
      </p:grpSp>
      <p:grpSp>
        <p:nvGrpSpPr>
          <p:cNvPr id="1044" name="圆角矩形 100"/>
          <p:cNvGrpSpPr/>
          <p:nvPr/>
        </p:nvGrpSpPr>
        <p:grpSpPr>
          <a:xfrm>
            <a:off x="9715393" y="2977282"/>
            <a:ext cx="1109099" cy="294094"/>
            <a:chOff x="0" y="0"/>
            <a:chExt cx="1109097" cy="294092"/>
          </a:xfrm>
        </p:grpSpPr>
        <p:sp>
          <p:nvSpPr>
            <p:cNvPr id="104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3" name="威胁防护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威胁防护日志</a:t>
              </a:r>
            </a:p>
          </p:txBody>
        </p:sp>
      </p:grpSp>
      <p:grpSp>
        <p:nvGrpSpPr>
          <p:cNvPr id="1047" name="圆角矩形 101"/>
          <p:cNvGrpSpPr/>
          <p:nvPr/>
        </p:nvGrpSpPr>
        <p:grpSpPr>
          <a:xfrm>
            <a:off x="3960726" y="5595258"/>
            <a:ext cx="1144014" cy="330928"/>
            <a:chOff x="0" y="0"/>
            <a:chExt cx="1144013" cy="330926"/>
          </a:xfrm>
        </p:grpSpPr>
        <p:sp>
          <p:nvSpPr>
            <p:cNvPr id="1045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46" name="知识库管理"/>
            <p:cNvSpPr txBox="1"/>
            <p:nvPr/>
          </p:nvSpPr>
          <p:spPr>
            <a:xfrm>
              <a:off x="16155" y="30843"/>
              <a:ext cx="11117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知识库管理</a:t>
              </a:r>
            </a:p>
          </p:txBody>
        </p:sp>
      </p:grpSp>
      <p:grpSp>
        <p:nvGrpSpPr>
          <p:cNvPr id="1050" name="圆角矩形 106"/>
          <p:cNvGrpSpPr/>
          <p:nvPr/>
        </p:nvGrpSpPr>
        <p:grpSpPr>
          <a:xfrm>
            <a:off x="3898017" y="2880149"/>
            <a:ext cx="1174885" cy="294094"/>
            <a:chOff x="0" y="0"/>
            <a:chExt cx="1174884" cy="294092"/>
          </a:xfrm>
        </p:grpSpPr>
        <p:sp>
          <p:nvSpPr>
            <p:cNvPr id="104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49" name="自定义关联规则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自定义关联规则</a:t>
              </a:r>
            </a:p>
          </p:txBody>
        </p:sp>
      </p:grpSp>
      <p:grpSp>
        <p:nvGrpSpPr>
          <p:cNvPr id="1053" name="圆角矩形 107"/>
          <p:cNvGrpSpPr/>
          <p:nvPr/>
        </p:nvGrpSpPr>
        <p:grpSpPr>
          <a:xfrm>
            <a:off x="3906120" y="2492129"/>
            <a:ext cx="1174885" cy="294094"/>
            <a:chOff x="0" y="0"/>
            <a:chExt cx="1174884" cy="294092"/>
          </a:xfrm>
        </p:grpSpPr>
        <p:sp>
          <p:nvSpPr>
            <p:cNvPr id="1051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2" name="预定义关联规则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预定义关联规则</a:t>
              </a:r>
            </a:p>
          </p:txBody>
        </p:sp>
      </p:grpSp>
      <p:grpSp>
        <p:nvGrpSpPr>
          <p:cNvPr id="1056" name="圆角矩形 108"/>
          <p:cNvGrpSpPr/>
          <p:nvPr/>
        </p:nvGrpSpPr>
        <p:grpSpPr>
          <a:xfrm>
            <a:off x="3906997" y="3656191"/>
            <a:ext cx="1174885" cy="294094"/>
            <a:chOff x="0" y="0"/>
            <a:chExt cx="1174884" cy="294092"/>
          </a:xfrm>
        </p:grpSpPr>
        <p:sp>
          <p:nvSpPr>
            <p:cNvPr id="1054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5" name="威胁处置链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威胁处置链</a:t>
              </a:r>
            </a:p>
          </p:txBody>
        </p:sp>
      </p:grpSp>
      <p:grpSp>
        <p:nvGrpSpPr>
          <p:cNvPr id="1059" name="圆角矩形 109"/>
          <p:cNvGrpSpPr/>
          <p:nvPr/>
        </p:nvGrpSpPr>
        <p:grpSpPr>
          <a:xfrm>
            <a:off x="9729638" y="3338984"/>
            <a:ext cx="1109099" cy="294094"/>
            <a:chOff x="0" y="0"/>
            <a:chExt cx="1109097" cy="294092"/>
          </a:xfrm>
        </p:grpSpPr>
        <p:sp>
          <p:nvSpPr>
            <p:cNvPr id="105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58" name="内容审计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内容审计日志</a:t>
              </a:r>
            </a:p>
          </p:txBody>
        </p:sp>
      </p:grpSp>
      <p:grpSp>
        <p:nvGrpSpPr>
          <p:cNvPr id="1062" name="圆角矩形 110"/>
          <p:cNvGrpSpPr/>
          <p:nvPr/>
        </p:nvGrpSpPr>
        <p:grpSpPr>
          <a:xfrm>
            <a:off x="9739752" y="3704849"/>
            <a:ext cx="1109099" cy="294094"/>
            <a:chOff x="0" y="0"/>
            <a:chExt cx="1109097" cy="294092"/>
          </a:xfrm>
        </p:grpSpPr>
        <p:sp>
          <p:nvSpPr>
            <p:cNvPr id="106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1" name="流量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流量日志</a:t>
              </a:r>
            </a:p>
          </p:txBody>
        </p:sp>
      </p:grpSp>
      <p:grpSp>
        <p:nvGrpSpPr>
          <p:cNvPr id="1065" name="圆角矩形 111"/>
          <p:cNvGrpSpPr/>
          <p:nvPr/>
        </p:nvGrpSpPr>
        <p:grpSpPr>
          <a:xfrm>
            <a:off x="9742982" y="4056477"/>
            <a:ext cx="1109099" cy="294094"/>
            <a:chOff x="0" y="0"/>
            <a:chExt cx="1109097" cy="294092"/>
          </a:xfrm>
        </p:grpSpPr>
        <p:sp>
          <p:nvSpPr>
            <p:cNvPr id="106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4" name="其他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其他日志</a:t>
              </a:r>
            </a:p>
          </p:txBody>
        </p:sp>
      </p:grpSp>
      <p:grpSp>
        <p:nvGrpSpPr>
          <p:cNvPr id="1068" name="圆角矩形 112"/>
          <p:cNvGrpSpPr/>
          <p:nvPr/>
        </p:nvGrpSpPr>
        <p:grpSpPr>
          <a:xfrm>
            <a:off x="9753997" y="4430372"/>
            <a:ext cx="1109099" cy="294094"/>
            <a:chOff x="0" y="0"/>
            <a:chExt cx="1109097" cy="294092"/>
          </a:xfrm>
        </p:grpSpPr>
        <p:sp>
          <p:nvSpPr>
            <p:cNvPr id="106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67" name="第三方日志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第三方日志</a:t>
              </a:r>
            </a:p>
          </p:txBody>
        </p:sp>
      </p:grpSp>
      <p:grpSp>
        <p:nvGrpSpPr>
          <p:cNvPr id="1071" name="圆角矩形 113"/>
          <p:cNvGrpSpPr/>
          <p:nvPr/>
        </p:nvGrpSpPr>
        <p:grpSpPr>
          <a:xfrm>
            <a:off x="9748332" y="2228567"/>
            <a:ext cx="1110714" cy="294094"/>
            <a:chOff x="0" y="0"/>
            <a:chExt cx="1110713" cy="294092"/>
          </a:xfrm>
        </p:grpSpPr>
        <p:sp>
          <p:nvSpPr>
            <p:cNvPr id="1069" name="Rounded Rectangle"/>
            <p:cNvSpPr/>
            <p:nvPr/>
          </p:nvSpPr>
          <p:spPr>
            <a:xfrm>
              <a:off x="0" y="0"/>
              <a:ext cx="1110714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70" name="操作日志"/>
            <p:cNvSpPr txBox="1"/>
            <p:nvPr/>
          </p:nvSpPr>
          <p:spPr>
            <a:xfrm>
              <a:off x="14355" y="12426"/>
              <a:ext cx="108200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操作日志</a:t>
              </a:r>
            </a:p>
          </p:txBody>
        </p:sp>
      </p:grpSp>
      <p:grpSp>
        <p:nvGrpSpPr>
          <p:cNvPr id="1074" name="圆角矩形 104"/>
          <p:cNvGrpSpPr/>
          <p:nvPr/>
        </p:nvGrpSpPr>
        <p:grpSpPr>
          <a:xfrm>
            <a:off x="1301085" y="2088888"/>
            <a:ext cx="1132359" cy="330741"/>
            <a:chOff x="0" y="0"/>
            <a:chExt cx="1132357" cy="330740"/>
          </a:xfrm>
        </p:grpSpPr>
        <p:sp>
          <p:nvSpPr>
            <p:cNvPr id="1072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73" name="流量态势"/>
            <p:cNvSpPr txBox="1"/>
            <p:nvPr/>
          </p:nvSpPr>
          <p:spPr>
            <a:xfrm>
              <a:off x="16144" y="11700"/>
              <a:ext cx="110006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1077" name="圆角矩形 105"/>
          <p:cNvGrpSpPr/>
          <p:nvPr/>
        </p:nvGrpSpPr>
        <p:grpSpPr>
          <a:xfrm>
            <a:off x="-13515" y="3567649"/>
            <a:ext cx="1109098" cy="447041"/>
            <a:chOff x="0" y="0"/>
            <a:chExt cx="1109097" cy="447040"/>
          </a:xfrm>
        </p:grpSpPr>
        <p:sp>
          <p:nvSpPr>
            <p:cNvPr id="1075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76" name="风险资产变化趋势"/>
            <p:cNvSpPr txBox="1"/>
            <p:nvPr/>
          </p:nvSpPr>
          <p:spPr>
            <a:xfrm>
              <a:off x="14356" y="0"/>
              <a:ext cx="108038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风险资产变化趋势</a:t>
              </a:r>
            </a:p>
          </p:txBody>
        </p:sp>
      </p:grpSp>
      <p:grpSp>
        <p:nvGrpSpPr>
          <p:cNvPr id="1080" name="圆角矩形 115"/>
          <p:cNvGrpSpPr/>
          <p:nvPr/>
        </p:nvGrpSpPr>
        <p:grpSpPr>
          <a:xfrm>
            <a:off x="1315944" y="2502330"/>
            <a:ext cx="1109099" cy="294094"/>
            <a:chOff x="0" y="0"/>
            <a:chExt cx="1109097" cy="294092"/>
          </a:xfrm>
        </p:grpSpPr>
        <p:sp>
          <p:nvSpPr>
            <p:cNvPr id="107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79" name="业务互访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业务互访流量</a:t>
              </a:r>
            </a:p>
          </p:txBody>
        </p:sp>
      </p:grpSp>
      <p:grpSp>
        <p:nvGrpSpPr>
          <p:cNvPr id="1083" name="圆角矩形 116"/>
          <p:cNvGrpSpPr/>
          <p:nvPr/>
        </p:nvGrpSpPr>
        <p:grpSpPr>
          <a:xfrm>
            <a:off x="1297515" y="2883392"/>
            <a:ext cx="1109099" cy="294094"/>
            <a:chOff x="0" y="0"/>
            <a:chExt cx="1109097" cy="294092"/>
          </a:xfrm>
        </p:grpSpPr>
        <p:sp>
          <p:nvSpPr>
            <p:cNvPr id="108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2" name="应用流量分布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应用流量分布</a:t>
              </a:r>
            </a:p>
          </p:txBody>
        </p:sp>
      </p:grpSp>
      <p:grpSp>
        <p:nvGrpSpPr>
          <p:cNvPr id="1086" name="圆角矩形 117"/>
          <p:cNvGrpSpPr/>
          <p:nvPr/>
        </p:nvGrpSpPr>
        <p:grpSpPr>
          <a:xfrm>
            <a:off x="1297986" y="3265940"/>
            <a:ext cx="1109099" cy="294094"/>
            <a:chOff x="0" y="0"/>
            <a:chExt cx="1109097" cy="294092"/>
          </a:xfrm>
        </p:grpSpPr>
        <p:sp>
          <p:nvSpPr>
            <p:cNvPr id="108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5" name="DDos流量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DDos流量趋势</a:t>
              </a:r>
            </a:p>
          </p:txBody>
        </p:sp>
      </p:grpSp>
      <p:grpSp>
        <p:nvGrpSpPr>
          <p:cNvPr id="1089" name="圆角矩形 118"/>
          <p:cNvGrpSpPr/>
          <p:nvPr/>
        </p:nvGrpSpPr>
        <p:grpSpPr>
          <a:xfrm>
            <a:off x="1299990" y="3659620"/>
            <a:ext cx="1114575" cy="294094"/>
            <a:chOff x="0" y="0"/>
            <a:chExt cx="1114574" cy="294092"/>
          </a:xfrm>
        </p:grpSpPr>
        <p:sp>
          <p:nvSpPr>
            <p:cNvPr id="1087" name="Rounded Rectangle"/>
            <p:cNvSpPr/>
            <p:nvPr/>
          </p:nvSpPr>
          <p:spPr>
            <a:xfrm>
              <a:off x="0" y="0"/>
              <a:ext cx="111457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88" name="P2P流量排名"/>
            <p:cNvSpPr txBox="1"/>
            <p:nvPr/>
          </p:nvSpPr>
          <p:spPr>
            <a:xfrm>
              <a:off x="14355" y="12426"/>
              <a:ext cx="108586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P2P流量排名</a:t>
              </a:r>
            </a:p>
          </p:txBody>
        </p:sp>
      </p:grpSp>
      <p:grpSp>
        <p:nvGrpSpPr>
          <p:cNvPr id="1092" name="圆角矩形 119"/>
          <p:cNvGrpSpPr/>
          <p:nvPr/>
        </p:nvGrpSpPr>
        <p:grpSpPr>
          <a:xfrm>
            <a:off x="1282270" y="4034835"/>
            <a:ext cx="1149591" cy="294094"/>
            <a:chOff x="0" y="0"/>
            <a:chExt cx="1149590" cy="294092"/>
          </a:xfrm>
        </p:grpSpPr>
        <p:sp>
          <p:nvSpPr>
            <p:cNvPr id="1090" name="Rounded Rectangle"/>
            <p:cNvSpPr/>
            <p:nvPr/>
          </p:nvSpPr>
          <p:spPr>
            <a:xfrm>
              <a:off x="0" y="0"/>
              <a:ext cx="1149591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1" name="区域出口流量"/>
            <p:cNvSpPr txBox="1"/>
            <p:nvPr/>
          </p:nvSpPr>
          <p:spPr>
            <a:xfrm>
              <a:off x="14356" y="12426"/>
              <a:ext cx="11208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区域出口流量</a:t>
              </a:r>
            </a:p>
          </p:txBody>
        </p:sp>
      </p:grpSp>
      <p:grpSp>
        <p:nvGrpSpPr>
          <p:cNvPr id="1095" name="圆角矩形 120"/>
          <p:cNvGrpSpPr/>
          <p:nvPr/>
        </p:nvGrpSpPr>
        <p:grpSpPr>
          <a:xfrm>
            <a:off x="1291503" y="4771371"/>
            <a:ext cx="1109099" cy="294094"/>
            <a:chOff x="0" y="0"/>
            <a:chExt cx="1109097" cy="294092"/>
          </a:xfrm>
        </p:grpSpPr>
        <p:sp>
          <p:nvSpPr>
            <p:cNvPr id="109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4" name="业务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业务流量</a:t>
              </a:r>
            </a:p>
          </p:txBody>
        </p:sp>
      </p:grpSp>
      <p:grpSp>
        <p:nvGrpSpPr>
          <p:cNvPr id="1098" name="圆角矩形 121"/>
          <p:cNvGrpSpPr/>
          <p:nvPr/>
        </p:nvGrpSpPr>
        <p:grpSpPr>
          <a:xfrm>
            <a:off x="1278533" y="5157634"/>
            <a:ext cx="1109099" cy="294094"/>
            <a:chOff x="0" y="0"/>
            <a:chExt cx="1109097" cy="294092"/>
          </a:xfrm>
        </p:grpSpPr>
        <p:sp>
          <p:nvSpPr>
            <p:cNvPr id="109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97" name="用户-业务流量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用户-业务流量</a:t>
              </a:r>
            </a:p>
          </p:txBody>
        </p:sp>
      </p:grpSp>
      <p:grpSp>
        <p:nvGrpSpPr>
          <p:cNvPr id="1101" name="圆角矩形 122"/>
          <p:cNvGrpSpPr/>
          <p:nvPr/>
        </p:nvGrpSpPr>
        <p:grpSpPr>
          <a:xfrm>
            <a:off x="1296363" y="4396754"/>
            <a:ext cx="1109099" cy="294094"/>
            <a:chOff x="0" y="0"/>
            <a:chExt cx="1109097" cy="294092"/>
          </a:xfrm>
        </p:grpSpPr>
        <p:sp>
          <p:nvSpPr>
            <p:cNvPr id="109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0" name="网站流量分类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网站流量分类</a:t>
              </a:r>
            </a:p>
          </p:txBody>
        </p:sp>
      </p:grpSp>
      <p:grpSp>
        <p:nvGrpSpPr>
          <p:cNvPr id="1104" name="圆角矩形 123"/>
          <p:cNvGrpSpPr/>
          <p:nvPr/>
        </p:nvGrpSpPr>
        <p:grpSpPr>
          <a:xfrm>
            <a:off x="2594498" y="3265940"/>
            <a:ext cx="1109099" cy="294094"/>
            <a:chOff x="0" y="0"/>
            <a:chExt cx="1109097" cy="294092"/>
          </a:xfrm>
        </p:grpSpPr>
        <p:sp>
          <p:nvSpPr>
            <p:cNvPr id="110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3" name="告警事件趋势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告警事件趋势</a:t>
              </a:r>
            </a:p>
          </p:txBody>
        </p:sp>
      </p:grpSp>
      <p:grpSp>
        <p:nvGrpSpPr>
          <p:cNvPr id="1107" name="圆角矩形 124"/>
          <p:cNvGrpSpPr/>
          <p:nvPr/>
        </p:nvGrpSpPr>
        <p:grpSpPr>
          <a:xfrm>
            <a:off x="2601778" y="3659620"/>
            <a:ext cx="1109099" cy="294094"/>
            <a:chOff x="0" y="0"/>
            <a:chExt cx="1109097" cy="294092"/>
          </a:xfrm>
        </p:grpSpPr>
        <p:sp>
          <p:nvSpPr>
            <p:cNvPr id="110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6" name="告警事件分类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告警事件分类</a:t>
              </a:r>
            </a:p>
          </p:txBody>
        </p:sp>
      </p:grpSp>
      <p:grpSp>
        <p:nvGrpSpPr>
          <p:cNvPr id="1110" name="圆角矩形 126"/>
          <p:cNvGrpSpPr/>
          <p:nvPr/>
        </p:nvGrpSpPr>
        <p:grpSpPr>
          <a:xfrm>
            <a:off x="3896193" y="3257798"/>
            <a:ext cx="1174885" cy="294094"/>
            <a:chOff x="0" y="0"/>
            <a:chExt cx="1174884" cy="294092"/>
          </a:xfrm>
        </p:grpSpPr>
        <p:sp>
          <p:nvSpPr>
            <p:cNvPr id="110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09" name="关联结果数据"/>
            <p:cNvSpPr txBox="1"/>
            <p:nvPr/>
          </p:nvSpPr>
          <p:spPr>
            <a:xfrm>
              <a:off x="14356" y="12426"/>
              <a:ext cx="1146172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关联结果数据</a:t>
              </a:r>
            </a:p>
          </p:txBody>
        </p:sp>
      </p:grpSp>
      <p:grpSp>
        <p:nvGrpSpPr>
          <p:cNvPr id="1113" name="矩形 127"/>
          <p:cNvGrpSpPr/>
          <p:nvPr/>
        </p:nvGrpSpPr>
        <p:grpSpPr>
          <a:xfrm>
            <a:off x="2247544" y="1102941"/>
            <a:ext cx="708468" cy="290236"/>
            <a:chOff x="0" y="0"/>
            <a:chExt cx="708467" cy="290235"/>
          </a:xfrm>
        </p:grpSpPr>
        <p:sp>
          <p:nvSpPr>
            <p:cNvPr id="1111" name="Rectangle"/>
            <p:cNvSpPr/>
            <p:nvPr/>
          </p:nvSpPr>
          <p:spPr>
            <a:xfrm>
              <a:off x="-1" y="0"/>
              <a:ext cx="708469" cy="290236"/>
            </a:xfrm>
            <a:prstGeom prst="rect">
              <a:avLst/>
            </a:prstGeom>
            <a:solidFill>
              <a:srgbClr val="59B98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2" name="新增特性"/>
            <p:cNvSpPr txBox="1"/>
            <p:nvPr/>
          </p:nvSpPr>
          <p:spPr>
            <a:xfrm>
              <a:off x="-1" y="10498"/>
              <a:ext cx="708469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新增特性</a:t>
              </a:r>
            </a:p>
          </p:txBody>
        </p:sp>
      </p:grpSp>
      <p:grpSp>
        <p:nvGrpSpPr>
          <p:cNvPr id="1116" name="矩形 128"/>
          <p:cNvGrpSpPr/>
          <p:nvPr/>
        </p:nvGrpSpPr>
        <p:grpSpPr>
          <a:xfrm>
            <a:off x="8385536" y="1097237"/>
            <a:ext cx="978585" cy="290236"/>
            <a:chOff x="0" y="0"/>
            <a:chExt cx="978583" cy="290235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978584" cy="29023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5" name="已有特性融合"/>
            <p:cNvSpPr txBox="1"/>
            <p:nvPr/>
          </p:nvSpPr>
          <p:spPr>
            <a:xfrm>
              <a:off x="0" y="10498"/>
              <a:ext cx="978584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已有特性融合</a:t>
              </a:r>
            </a:p>
          </p:txBody>
        </p:sp>
      </p:grpSp>
      <p:sp>
        <p:nvSpPr>
          <p:cNvPr id="1117" name="直接箭头连接符 11"/>
          <p:cNvSpPr/>
          <p:nvPr/>
        </p:nvSpPr>
        <p:spPr>
          <a:xfrm>
            <a:off x="3077441" y="1242357"/>
            <a:ext cx="2035695" cy="1"/>
          </a:xfrm>
          <a:prstGeom prst="line">
            <a:avLst/>
          </a:prstGeom>
          <a:ln w="6350">
            <a:solidFill>
              <a:srgbClr val="00B05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8" name="直接箭头连接符 129"/>
          <p:cNvSpPr/>
          <p:nvPr/>
        </p:nvSpPr>
        <p:spPr>
          <a:xfrm>
            <a:off x="9476600" y="1242354"/>
            <a:ext cx="2656598" cy="1"/>
          </a:xfrm>
          <a:prstGeom prst="line">
            <a:avLst/>
          </a:prstGeom>
          <a:ln w="6350">
            <a:solidFill>
              <a:srgbClr val="80808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9" name="直接箭头连接符 130"/>
          <p:cNvSpPr/>
          <p:nvPr/>
        </p:nvSpPr>
        <p:spPr>
          <a:xfrm>
            <a:off x="5419917" y="1242354"/>
            <a:ext cx="2840957" cy="1"/>
          </a:xfrm>
          <a:prstGeom prst="line">
            <a:avLst/>
          </a:prstGeom>
          <a:ln w="6350">
            <a:solidFill>
              <a:srgbClr val="808080"/>
            </a:solidFill>
            <a:miter/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0" name="直接箭头连接符 131"/>
          <p:cNvSpPr/>
          <p:nvPr/>
        </p:nvSpPr>
        <p:spPr>
          <a:xfrm flipV="1">
            <a:off x="16828" y="1242357"/>
            <a:ext cx="2131462" cy="4993"/>
          </a:xfrm>
          <a:prstGeom prst="line">
            <a:avLst/>
          </a:prstGeom>
          <a:ln w="6350">
            <a:solidFill>
              <a:srgbClr val="00B050"/>
            </a:solidFill>
            <a:miter/>
            <a:head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23" name="圆角矩形 132"/>
          <p:cNvGrpSpPr/>
          <p:nvPr/>
        </p:nvGrpSpPr>
        <p:grpSpPr>
          <a:xfrm>
            <a:off x="10946485" y="643360"/>
            <a:ext cx="1170570" cy="288268"/>
            <a:chOff x="0" y="0"/>
            <a:chExt cx="784004" cy="288267"/>
          </a:xfrm>
        </p:grpSpPr>
        <p:sp>
          <p:nvSpPr>
            <p:cNvPr id="1121" name="Rounded Rectangle"/>
            <p:cNvSpPr/>
            <p:nvPr/>
          </p:nvSpPr>
          <p:spPr>
            <a:xfrm>
              <a:off x="0" y="0"/>
              <a:ext cx="784004" cy="2882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22" name="远景规划"/>
            <p:cNvSpPr txBox="1"/>
            <p:nvPr/>
          </p:nvSpPr>
          <p:spPr>
            <a:xfrm>
              <a:off x="14072" y="9512"/>
              <a:ext cx="75585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远景规划</a:t>
              </a:r>
              <a:endParaRPr dirty="0"/>
            </a:p>
          </p:txBody>
        </p:sp>
      </p:grpSp>
      <p:grpSp>
        <p:nvGrpSpPr>
          <p:cNvPr id="1126" name="圆角矩形 53"/>
          <p:cNvGrpSpPr/>
          <p:nvPr/>
        </p:nvGrpSpPr>
        <p:grpSpPr>
          <a:xfrm>
            <a:off x="9749948" y="5246697"/>
            <a:ext cx="1109099" cy="294094"/>
            <a:chOff x="0" y="0"/>
            <a:chExt cx="1109097" cy="294092"/>
          </a:xfrm>
        </p:grpSpPr>
        <p:sp>
          <p:nvSpPr>
            <p:cNvPr id="11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25" name="SYSMON服务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SYSMON服务</a:t>
              </a:r>
            </a:p>
          </p:txBody>
        </p:sp>
      </p:grpSp>
      <p:grpSp>
        <p:nvGrpSpPr>
          <p:cNvPr id="1129" name="圆角矩形 70"/>
          <p:cNvGrpSpPr/>
          <p:nvPr/>
        </p:nvGrpSpPr>
        <p:grpSpPr>
          <a:xfrm>
            <a:off x="7083680" y="643360"/>
            <a:ext cx="1109099" cy="294094"/>
            <a:chOff x="0" y="0"/>
            <a:chExt cx="1109097" cy="294092"/>
          </a:xfrm>
        </p:grpSpPr>
        <p:sp>
          <p:nvSpPr>
            <p:cNvPr id="11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28" name="可视化呈现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可视化呈现</a:t>
              </a:r>
            </a:p>
          </p:txBody>
        </p:sp>
      </p:grpSp>
      <p:grpSp>
        <p:nvGrpSpPr>
          <p:cNvPr id="1132" name="圆角矩形 58"/>
          <p:cNvGrpSpPr/>
          <p:nvPr/>
        </p:nvGrpSpPr>
        <p:grpSpPr>
          <a:xfrm>
            <a:off x="8359643" y="643360"/>
            <a:ext cx="1144015" cy="284871"/>
            <a:chOff x="0" y="0"/>
            <a:chExt cx="1144014" cy="284869"/>
          </a:xfrm>
        </p:grpSpPr>
        <p:sp>
          <p:nvSpPr>
            <p:cNvPr id="1130" name="Rounded Rectangle"/>
            <p:cNvSpPr/>
            <p:nvPr/>
          </p:nvSpPr>
          <p:spPr>
            <a:xfrm>
              <a:off x="0" y="0"/>
              <a:ext cx="1144014" cy="284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31" name="后台计算"/>
            <p:cNvSpPr txBox="1"/>
            <p:nvPr/>
          </p:nvSpPr>
          <p:spPr>
            <a:xfrm>
              <a:off x="13905" y="19326"/>
              <a:ext cx="11162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后台计算</a:t>
              </a:r>
              <a:endParaRPr dirty="0"/>
            </a:p>
          </p:txBody>
        </p:sp>
      </p:grpSp>
      <p:grpSp>
        <p:nvGrpSpPr>
          <p:cNvPr id="1135" name="圆角矩形 95"/>
          <p:cNvGrpSpPr/>
          <p:nvPr/>
        </p:nvGrpSpPr>
        <p:grpSpPr>
          <a:xfrm>
            <a:off x="9670521" y="643360"/>
            <a:ext cx="1109099" cy="294094"/>
            <a:chOff x="0" y="0"/>
            <a:chExt cx="1109097" cy="294092"/>
          </a:xfrm>
        </p:grpSpPr>
        <p:sp>
          <p:nvSpPr>
            <p:cNvPr id="11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34" name="功能配置"/>
            <p:cNvSpPr txBox="1"/>
            <p:nvPr/>
          </p:nvSpPr>
          <p:spPr>
            <a:xfrm>
              <a:off x="14356" y="12426"/>
              <a:ext cx="108038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功能配置</a:t>
              </a:r>
            </a:p>
          </p:txBody>
        </p:sp>
      </p:grpSp>
      <p:sp>
        <p:nvSpPr>
          <p:cNvPr id="1136" name="标题 78"/>
          <p:cNvSpPr txBox="1">
            <a:spLocks noGrp="1"/>
          </p:cNvSpPr>
          <p:nvPr>
            <p:ph type="title"/>
          </p:nvPr>
        </p:nvSpPr>
        <p:spPr>
          <a:xfrm>
            <a:off x="208211" y="197872"/>
            <a:ext cx="3502666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智·源功能架构</a:t>
            </a:r>
          </a:p>
        </p:txBody>
      </p:sp>
      <p:grpSp>
        <p:nvGrpSpPr>
          <p:cNvPr id="1139" name="圆角矩形 20"/>
          <p:cNvGrpSpPr/>
          <p:nvPr/>
        </p:nvGrpSpPr>
        <p:grpSpPr>
          <a:xfrm>
            <a:off x="5759146" y="643360"/>
            <a:ext cx="1157670" cy="313795"/>
            <a:chOff x="0" y="0"/>
            <a:chExt cx="1157668" cy="313794"/>
          </a:xfrm>
        </p:grpSpPr>
        <p:sp>
          <p:nvSpPr>
            <p:cNvPr id="1137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38" name="菜单项"/>
            <p:cNvSpPr txBox="1"/>
            <p:nvPr/>
          </p:nvSpPr>
          <p:spPr>
            <a:xfrm>
              <a:off x="15317" y="3226"/>
              <a:ext cx="112703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菜单项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标题 1"/>
          <p:cNvSpPr txBox="1">
            <a:spLocks noGrp="1"/>
          </p:cNvSpPr>
          <p:nvPr>
            <p:ph type="title"/>
          </p:nvPr>
        </p:nvSpPr>
        <p:spPr>
          <a:xfrm>
            <a:off x="105031" y="180853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全局安全态势呈现</a:t>
            </a:r>
          </a:p>
        </p:txBody>
      </p:sp>
      <p:sp>
        <p:nvSpPr>
          <p:cNvPr id="114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114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7595"/>
            <a:ext cx="12192000" cy="52271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6" name="对话气泡: 圆角矩形 7"/>
          <p:cNvGrpSpPr/>
          <p:nvPr/>
        </p:nvGrpSpPr>
        <p:grpSpPr>
          <a:xfrm>
            <a:off x="1024031" y="1737218"/>
            <a:ext cx="3938741" cy="1295400"/>
            <a:chOff x="0" y="0"/>
            <a:chExt cx="3938739" cy="1295399"/>
          </a:xfrm>
        </p:grpSpPr>
        <p:sp>
          <p:nvSpPr>
            <p:cNvPr id="1144" name="Shape"/>
            <p:cNvSpPr/>
            <p:nvPr/>
          </p:nvSpPr>
          <p:spPr>
            <a:xfrm>
              <a:off x="0" y="0"/>
              <a:ext cx="3938740" cy="129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300" y="0"/>
                    <a:pt x="3954" y="0"/>
                  </a:cubicBezTo>
                  <a:lnTo>
                    <a:pt x="5908" y="0"/>
                  </a:lnTo>
                  <a:lnTo>
                    <a:pt x="20416" y="0"/>
                  </a:lnTo>
                  <a:cubicBezTo>
                    <a:pt x="2107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70" y="21600"/>
                    <a:pt x="20416" y="21600"/>
                  </a:cubicBezTo>
                  <a:lnTo>
                    <a:pt x="3954" y="21600"/>
                  </a:lnTo>
                  <a:cubicBezTo>
                    <a:pt x="3300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45" name="描述：综合全部接入安全设备所监控的安全风险进行整体的安全评估，计算出全网的安全等级。…"/>
            <p:cNvSpPr txBox="1"/>
            <p:nvPr/>
          </p:nvSpPr>
          <p:spPr>
            <a:xfrm>
              <a:off x="568356" y="8254"/>
              <a:ext cx="3307148" cy="1278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描述：综合全部接入安全设备所监控的安全风险进行整体的安全评估，计算出全网的安全等级。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钻取：单点设备（分支机构，分支区域）的安全风险评估及评估描述。</a:t>
              </a:r>
            </a:p>
          </p:txBody>
        </p:sp>
      </p:grpSp>
      <p:grpSp>
        <p:nvGrpSpPr>
          <p:cNvPr id="1149" name="对话气泡: 圆角矩形 8"/>
          <p:cNvGrpSpPr/>
          <p:nvPr/>
        </p:nvGrpSpPr>
        <p:grpSpPr>
          <a:xfrm>
            <a:off x="911755" y="3350121"/>
            <a:ext cx="4449955" cy="1171126"/>
            <a:chOff x="0" y="0"/>
            <a:chExt cx="4449953" cy="1171125"/>
          </a:xfrm>
        </p:grpSpPr>
        <p:sp>
          <p:nvSpPr>
            <p:cNvPr id="1147" name="Shape"/>
            <p:cNvSpPr/>
            <p:nvPr/>
          </p:nvSpPr>
          <p:spPr>
            <a:xfrm>
              <a:off x="0" y="0"/>
              <a:ext cx="4449955" cy="11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194" y="0"/>
                    <a:pt x="3718" y="0"/>
                  </a:cubicBezTo>
                  <a:lnTo>
                    <a:pt x="5908" y="0"/>
                  </a:lnTo>
                  <a:lnTo>
                    <a:pt x="20653" y="0"/>
                  </a:lnTo>
                  <a:cubicBezTo>
                    <a:pt x="2117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76" y="21600"/>
                    <a:pt x="20653" y="21600"/>
                  </a:cubicBezTo>
                  <a:lnTo>
                    <a:pt x="3718" y="21600"/>
                  </a:lnTo>
                  <a:cubicBezTo>
                    <a:pt x="319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48" name="描述：全网监控的资产概况，及风险服务器的占比和风险主机的占比。…"/>
            <p:cNvSpPr txBox="1"/>
            <p:nvPr/>
          </p:nvSpPr>
          <p:spPr>
            <a:xfrm>
              <a:off x="627849" y="108042"/>
              <a:ext cx="3764936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描述：全网监控的资产概况，及风险服务器的占比和风险主机的占比。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钻取：单点设备（分支机构，分支区域）的资产概览。</a:t>
              </a:r>
            </a:p>
          </p:txBody>
        </p:sp>
      </p:grpSp>
      <p:grpSp>
        <p:nvGrpSpPr>
          <p:cNvPr id="1152" name="对话气泡: 圆角矩形 13"/>
          <p:cNvGrpSpPr/>
          <p:nvPr/>
        </p:nvGrpSpPr>
        <p:grpSpPr>
          <a:xfrm>
            <a:off x="911755" y="5149586"/>
            <a:ext cx="4449955" cy="676652"/>
            <a:chOff x="0" y="0"/>
            <a:chExt cx="4449953" cy="676650"/>
          </a:xfrm>
        </p:grpSpPr>
        <p:sp>
          <p:nvSpPr>
            <p:cNvPr id="1150" name="Shape"/>
            <p:cNvSpPr/>
            <p:nvPr/>
          </p:nvSpPr>
          <p:spPr>
            <a:xfrm>
              <a:off x="0" y="0"/>
              <a:ext cx="4449955" cy="67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015" y="0"/>
                    <a:pt x="3317" y="0"/>
                  </a:cubicBezTo>
                  <a:lnTo>
                    <a:pt x="5908" y="0"/>
                  </a:lnTo>
                  <a:lnTo>
                    <a:pt x="21053" y="0"/>
                  </a:lnTo>
                  <a:cubicBezTo>
                    <a:pt x="21355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355" y="21600"/>
                    <a:pt x="21053" y="21600"/>
                  </a:cubicBezTo>
                  <a:lnTo>
                    <a:pt x="3317" y="21600"/>
                  </a:lnTo>
                  <a:cubicBezTo>
                    <a:pt x="3015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1" name="描述：TOP5-10风险资产，区域-IP-风险指数。…"/>
            <p:cNvSpPr txBox="1"/>
            <p:nvPr/>
          </p:nvSpPr>
          <p:spPr>
            <a:xfrm>
              <a:off x="603710" y="22730"/>
              <a:ext cx="3813214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描述：TOP5-10风险资产，区域-IP-风险指数。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钻取：该风险资产的详细信息。</a:t>
              </a:r>
            </a:p>
          </p:txBody>
        </p:sp>
      </p:grpSp>
      <p:grpSp>
        <p:nvGrpSpPr>
          <p:cNvPr id="1155" name="对话气泡: 圆角矩形 14"/>
          <p:cNvGrpSpPr/>
          <p:nvPr/>
        </p:nvGrpSpPr>
        <p:grpSpPr>
          <a:xfrm>
            <a:off x="3001196" y="5137722"/>
            <a:ext cx="3281841" cy="986157"/>
            <a:chOff x="0" y="0"/>
            <a:chExt cx="3281839" cy="986155"/>
          </a:xfrm>
        </p:grpSpPr>
        <p:sp>
          <p:nvSpPr>
            <p:cNvPr id="1153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4" name="描述：风险服务器和主机的变化趋势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描述：风险服务器和主机的变化趋势。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钻取：长周期及可自定义配置周期的变化趋势。</a:t>
              </a:r>
            </a:p>
          </p:txBody>
        </p:sp>
      </p:grpSp>
      <p:grpSp>
        <p:nvGrpSpPr>
          <p:cNvPr id="1158" name="对话气泡: 圆角矩形 15"/>
          <p:cNvGrpSpPr/>
          <p:nvPr/>
        </p:nvGrpSpPr>
        <p:grpSpPr>
          <a:xfrm>
            <a:off x="5187182" y="5119861"/>
            <a:ext cx="3281841" cy="986157"/>
            <a:chOff x="0" y="0"/>
            <a:chExt cx="3281839" cy="986155"/>
          </a:xfrm>
        </p:grpSpPr>
        <p:sp>
          <p:nvSpPr>
            <p:cNvPr id="1156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7" name="描述：威胁事件的发生检测趋势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描述：威胁事件的发生检测趋势。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 长周期及可自定义配置周期的威胁事件发生检测趋势。</a:t>
              </a:r>
            </a:p>
          </p:txBody>
        </p:sp>
      </p:grpSp>
      <p:grpSp>
        <p:nvGrpSpPr>
          <p:cNvPr id="1161" name="对话气泡: 圆角矩形 16"/>
          <p:cNvGrpSpPr/>
          <p:nvPr/>
        </p:nvGrpSpPr>
        <p:grpSpPr>
          <a:xfrm>
            <a:off x="6371314" y="4786245"/>
            <a:ext cx="3281841" cy="986157"/>
            <a:chOff x="0" y="0"/>
            <a:chExt cx="3281839" cy="986155"/>
          </a:xfrm>
        </p:grpSpPr>
        <p:sp>
          <p:nvSpPr>
            <p:cNvPr id="1159" name="Shape"/>
            <p:cNvSpPr/>
            <p:nvPr/>
          </p:nvSpPr>
          <p:spPr>
            <a:xfrm>
              <a:off x="0" y="0"/>
              <a:ext cx="3281841" cy="98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3600"/>
                  </a:moveTo>
                  <a:cubicBezTo>
                    <a:pt x="2770" y="1612"/>
                    <a:pt x="3254" y="0"/>
                    <a:pt x="3852" y="0"/>
                  </a:cubicBezTo>
                  <a:lnTo>
                    <a:pt x="5908" y="0"/>
                  </a:lnTo>
                  <a:lnTo>
                    <a:pt x="20518" y="0"/>
                  </a:lnTo>
                  <a:cubicBezTo>
                    <a:pt x="21116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16" y="21600"/>
                    <a:pt x="20518" y="21600"/>
                  </a:cubicBezTo>
                  <a:lnTo>
                    <a:pt x="3852" y="21600"/>
                  </a:lnTo>
                  <a:cubicBezTo>
                    <a:pt x="3254" y="21600"/>
                    <a:pt x="2770" y="19988"/>
                    <a:pt x="2770" y="18000"/>
                  </a:cubicBezTo>
                  <a:lnTo>
                    <a:pt x="2770" y="9000"/>
                  </a:lnTo>
                  <a:lnTo>
                    <a:pt x="0" y="849"/>
                  </a:lnTo>
                  <a:lnTo>
                    <a:pt x="2770" y="3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0" name="描述：“实时”威胁事件列表。…"/>
            <p:cNvSpPr txBox="1"/>
            <p:nvPr/>
          </p:nvSpPr>
          <p:spPr>
            <a:xfrm>
              <a:off x="469016" y="15558"/>
              <a:ext cx="276468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描述：“实时”威胁事件列表。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钻取： 威胁事件详细信息，关联分析结果、攻击路径、证据信息。</a:t>
              </a:r>
            </a:p>
          </p:txBody>
        </p:sp>
      </p:grpSp>
      <p:grpSp>
        <p:nvGrpSpPr>
          <p:cNvPr id="1164" name="对话气泡: 圆角矩形 17"/>
          <p:cNvGrpSpPr/>
          <p:nvPr/>
        </p:nvGrpSpPr>
        <p:grpSpPr>
          <a:xfrm>
            <a:off x="3175766" y="1684080"/>
            <a:ext cx="3668378" cy="3292193"/>
            <a:chOff x="0" y="0"/>
            <a:chExt cx="3668376" cy="3292192"/>
          </a:xfrm>
        </p:grpSpPr>
        <p:sp>
          <p:nvSpPr>
            <p:cNvPr id="1162" name="Shape"/>
            <p:cNvSpPr/>
            <p:nvPr/>
          </p:nvSpPr>
          <p:spPr>
            <a:xfrm>
              <a:off x="0" y="0"/>
              <a:ext cx="3668377" cy="3292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206"/>
                  </a:moveTo>
                  <a:cubicBezTo>
                    <a:pt x="0" y="3396"/>
                    <a:pt x="1317" y="1928"/>
                    <a:pt x="2943" y="1928"/>
                  </a:cubicBezTo>
                  <a:lnTo>
                    <a:pt x="3600" y="1928"/>
                  </a:lnTo>
                  <a:lnTo>
                    <a:pt x="1271" y="0"/>
                  </a:lnTo>
                  <a:lnTo>
                    <a:pt x="9000" y="1928"/>
                  </a:lnTo>
                  <a:lnTo>
                    <a:pt x="18657" y="1928"/>
                  </a:lnTo>
                  <a:cubicBezTo>
                    <a:pt x="20283" y="1928"/>
                    <a:pt x="21600" y="3396"/>
                    <a:pt x="21600" y="5206"/>
                  </a:cubicBezTo>
                  <a:lnTo>
                    <a:pt x="21600" y="5206"/>
                  </a:lnTo>
                  <a:lnTo>
                    <a:pt x="21600" y="18321"/>
                  </a:lnTo>
                  <a:cubicBezTo>
                    <a:pt x="21600" y="20132"/>
                    <a:pt x="20283" y="21600"/>
                    <a:pt x="18657" y="21600"/>
                  </a:cubicBezTo>
                  <a:lnTo>
                    <a:pt x="2943" y="21600"/>
                  </a:lnTo>
                  <a:cubicBezTo>
                    <a:pt x="1317" y="21600"/>
                    <a:pt x="0" y="20132"/>
                    <a:pt x="0" y="18321"/>
                  </a:cubicBezTo>
                  <a:lnTo>
                    <a:pt x="0" y="10124"/>
                  </a:lnTo>
                  <a:lnTo>
                    <a:pt x="0" y="5206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3" name="动态滚动（可选配置停留、切换）具体描述如下：…"/>
            <p:cNvSpPr txBox="1"/>
            <p:nvPr/>
          </p:nvSpPr>
          <p:spPr>
            <a:xfrm>
              <a:off x="146368" y="372506"/>
              <a:ext cx="3375640" cy="284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动态滚动（可选配置停留、切换）具体描述如下：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业务互访：透视镜视图呈现夸设备（分支机构，分支区域）之间的网络互访关系。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资产分布区域：通过中国地图或世界地图呈现出主要资产的分布区域和数量信息。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内网安全状态评级：通过中国地图或世界地图呈现出单点设备（分支机构、分支区域）的安全监控评级。</a:t>
              </a:r>
            </a:p>
          </p:txBody>
        </p:sp>
      </p:grpSp>
      <p:grpSp>
        <p:nvGrpSpPr>
          <p:cNvPr id="1167" name="对话气泡: 圆角矩形 18"/>
          <p:cNvGrpSpPr/>
          <p:nvPr/>
        </p:nvGrpSpPr>
        <p:grpSpPr>
          <a:xfrm>
            <a:off x="7467168" y="2203425"/>
            <a:ext cx="3668377" cy="3163414"/>
            <a:chOff x="0" y="0"/>
            <a:chExt cx="3668376" cy="3163412"/>
          </a:xfrm>
        </p:grpSpPr>
        <p:sp>
          <p:nvSpPr>
            <p:cNvPr id="1165" name="Shape"/>
            <p:cNvSpPr/>
            <p:nvPr/>
          </p:nvSpPr>
          <p:spPr>
            <a:xfrm>
              <a:off x="0" y="0"/>
              <a:ext cx="3668377" cy="316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39"/>
                  </a:moveTo>
                  <a:cubicBezTo>
                    <a:pt x="0" y="2655"/>
                    <a:pt x="1317" y="1127"/>
                    <a:pt x="2943" y="1127"/>
                  </a:cubicBezTo>
                  <a:lnTo>
                    <a:pt x="3600" y="1127"/>
                  </a:lnTo>
                  <a:lnTo>
                    <a:pt x="1422" y="0"/>
                  </a:lnTo>
                  <a:lnTo>
                    <a:pt x="9000" y="1127"/>
                  </a:lnTo>
                  <a:lnTo>
                    <a:pt x="18657" y="1127"/>
                  </a:lnTo>
                  <a:cubicBezTo>
                    <a:pt x="20283" y="1127"/>
                    <a:pt x="21600" y="2655"/>
                    <a:pt x="21600" y="4539"/>
                  </a:cubicBezTo>
                  <a:lnTo>
                    <a:pt x="21600" y="4539"/>
                  </a:lnTo>
                  <a:lnTo>
                    <a:pt x="21600" y="18188"/>
                  </a:lnTo>
                  <a:cubicBezTo>
                    <a:pt x="21600" y="20072"/>
                    <a:pt x="20283" y="21600"/>
                    <a:pt x="18657" y="21600"/>
                  </a:cubicBezTo>
                  <a:lnTo>
                    <a:pt x="2943" y="21600"/>
                  </a:lnTo>
                  <a:cubicBezTo>
                    <a:pt x="1317" y="21600"/>
                    <a:pt x="0" y="20072"/>
                    <a:pt x="0" y="18188"/>
                  </a:cubicBezTo>
                  <a:lnTo>
                    <a:pt x="0" y="9657"/>
                  </a:lnTo>
                  <a:lnTo>
                    <a:pt x="0" y="453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6" name="动态滚动（可选配置停留、切换）具体描述如下：…"/>
            <p:cNvSpPr txBox="1"/>
            <p:nvPr/>
          </p:nvSpPr>
          <p:spPr>
            <a:xfrm>
              <a:off x="146368" y="243726"/>
              <a:ext cx="3375640" cy="284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动态滚动（可选配置停留、切换）具体描述如下：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攻击来源分布：通过世界地图呈现外部的攻击来源。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威胁重灾区：通过世界地图或中国地图呈现遭受外攻击的次数和严重程度。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潜在威胁高危区：通过世界地图或中国地图呈现潜在的威胁高危区域（风险趋势预测，通过遭受攻击区域和区域互联关联分析得出）。</a:t>
              </a:r>
            </a:p>
          </p:txBody>
        </p:sp>
      </p:grpSp>
      <p:grpSp>
        <p:nvGrpSpPr>
          <p:cNvPr id="1170" name="对话气泡: 圆角矩形 19"/>
          <p:cNvGrpSpPr/>
          <p:nvPr/>
        </p:nvGrpSpPr>
        <p:grpSpPr>
          <a:xfrm>
            <a:off x="8318223" y="2741830"/>
            <a:ext cx="3668377" cy="1276947"/>
            <a:chOff x="0" y="0"/>
            <a:chExt cx="3668376" cy="1276945"/>
          </a:xfrm>
        </p:grpSpPr>
        <p:sp>
          <p:nvSpPr>
            <p:cNvPr id="1168" name="Shape"/>
            <p:cNvSpPr/>
            <p:nvPr/>
          </p:nvSpPr>
          <p:spPr>
            <a:xfrm>
              <a:off x="0" y="0"/>
              <a:ext cx="3668377" cy="12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99"/>
                  </a:moveTo>
                  <a:cubicBezTo>
                    <a:pt x="0" y="6164"/>
                    <a:pt x="433" y="4919"/>
                    <a:pt x="968" y="4919"/>
                  </a:cubicBezTo>
                  <a:lnTo>
                    <a:pt x="12600" y="4919"/>
                  </a:lnTo>
                  <a:lnTo>
                    <a:pt x="18545" y="0"/>
                  </a:lnTo>
                  <a:lnTo>
                    <a:pt x="18000" y="4919"/>
                  </a:lnTo>
                  <a:lnTo>
                    <a:pt x="20632" y="4919"/>
                  </a:lnTo>
                  <a:cubicBezTo>
                    <a:pt x="21167" y="4919"/>
                    <a:pt x="21600" y="6164"/>
                    <a:pt x="21600" y="7699"/>
                  </a:cubicBezTo>
                  <a:lnTo>
                    <a:pt x="21600" y="7699"/>
                  </a:lnTo>
                  <a:lnTo>
                    <a:pt x="21600" y="18820"/>
                  </a:lnTo>
                  <a:cubicBezTo>
                    <a:pt x="21600" y="20355"/>
                    <a:pt x="21167" y="21600"/>
                    <a:pt x="20632" y="21600"/>
                  </a:cubicBezTo>
                  <a:lnTo>
                    <a:pt x="968" y="21600"/>
                  </a:lnTo>
                  <a:cubicBezTo>
                    <a:pt x="433" y="21600"/>
                    <a:pt x="0" y="20355"/>
                    <a:pt x="0" y="18820"/>
                  </a:cubicBezTo>
                  <a:lnTo>
                    <a:pt x="0" y="769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9" name="威胁事件类型的分布和威胁事件严重程度的分布情况统计。"/>
            <p:cNvSpPr txBox="1"/>
            <p:nvPr/>
          </p:nvSpPr>
          <p:spPr>
            <a:xfrm>
              <a:off x="48140" y="468271"/>
              <a:ext cx="3572097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威胁事件类型的分布和威胁事件严重程度的分布情况统计。</a:t>
              </a:r>
            </a:p>
          </p:txBody>
        </p:sp>
      </p:grpSp>
      <p:grpSp>
        <p:nvGrpSpPr>
          <p:cNvPr id="1173" name="对话气泡: 圆角矩形 20"/>
          <p:cNvGrpSpPr/>
          <p:nvPr/>
        </p:nvGrpSpPr>
        <p:grpSpPr>
          <a:xfrm>
            <a:off x="4649845" y="1153026"/>
            <a:ext cx="3668378" cy="1186802"/>
            <a:chOff x="0" y="0"/>
            <a:chExt cx="3668376" cy="1186801"/>
          </a:xfrm>
        </p:grpSpPr>
        <p:sp>
          <p:nvSpPr>
            <p:cNvPr id="1171" name="Shape"/>
            <p:cNvSpPr/>
            <p:nvPr/>
          </p:nvSpPr>
          <p:spPr>
            <a:xfrm>
              <a:off x="0" y="0"/>
              <a:ext cx="3668377" cy="118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43"/>
                  </a:moveTo>
                  <a:cubicBezTo>
                    <a:pt x="0" y="4991"/>
                    <a:pt x="433" y="3652"/>
                    <a:pt x="968" y="3652"/>
                  </a:cubicBezTo>
                  <a:lnTo>
                    <a:pt x="12600" y="3652"/>
                  </a:lnTo>
                  <a:lnTo>
                    <a:pt x="17787" y="0"/>
                  </a:lnTo>
                  <a:lnTo>
                    <a:pt x="18000" y="3652"/>
                  </a:lnTo>
                  <a:lnTo>
                    <a:pt x="20632" y="3652"/>
                  </a:lnTo>
                  <a:cubicBezTo>
                    <a:pt x="21167" y="3652"/>
                    <a:pt x="21600" y="4991"/>
                    <a:pt x="21600" y="6643"/>
                  </a:cubicBezTo>
                  <a:lnTo>
                    <a:pt x="21600" y="6643"/>
                  </a:lnTo>
                  <a:lnTo>
                    <a:pt x="21600" y="18609"/>
                  </a:lnTo>
                  <a:cubicBezTo>
                    <a:pt x="21600" y="20261"/>
                    <a:pt x="21167" y="21600"/>
                    <a:pt x="20632" y="21600"/>
                  </a:cubicBezTo>
                  <a:lnTo>
                    <a:pt x="968" y="21600"/>
                  </a:lnTo>
                  <a:cubicBezTo>
                    <a:pt x="433" y="21600"/>
                    <a:pt x="0" y="20261"/>
                    <a:pt x="0" y="18609"/>
                  </a:cubicBezTo>
                  <a:lnTo>
                    <a:pt x="0" y="6643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72" name="实施告警信息滚动呈现，主要呈现满足自定义规则的威胁事件信息。"/>
            <p:cNvSpPr txBox="1"/>
            <p:nvPr/>
          </p:nvSpPr>
          <p:spPr>
            <a:xfrm>
              <a:off x="48140" y="378127"/>
              <a:ext cx="3572097" cy="63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实施告警信息滚动呈现，主要呈现满足自定义规则的威胁事件信息。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1" animBg="1" advAuto="0"/>
      <p:bldP spid="1146" grpId="3" animBg="1" advAuto="0"/>
      <p:bldP spid="1149" grpId="2" animBg="1" advAuto="0"/>
      <p:bldP spid="1149" grpId="5" animBg="1" advAuto="0"/>
      <p:bldP spid="1152" grpId="4" animBg="1" advAuto="0"/>
      <p:bldP spid="1152" grpId="7" animBg="1" advAuto="0"/>
      <p:bldP spid="1155" grpId="6" animBg="1" advAuto="0"/>
      <p:bldP spid="1155" grpId="9" animBg="1" advAuto="0"/>
      <p:bldP spid="1158" grpId="8" animBg="1" advAuto="0"/>
      <p:bldP spid="1158" grpId="11" animBg="1" advAuto="0"/>
      <p:bldP spid="1161" grpId="10" animBg="1" advAuto="0"/>
      <p:bldP spid="1161" grpId="13" animBg="1" advAuto="0"/>
      <p:bldP spid="1164" grpId="12" animBg="1" advAuto="0"/>
      <p:bldP spid="1164" grpId="15" animBg="1" advAuto="0"/>
      <p:bldP spid="1167" grpId="14" animBg="1" advAuto="0"/>
      <p:bldP spid="1167" grpId="17" animBg="1" advAuto="0"/>
      <p:bldP spid="1170" grpId="16" animBg="1" advAuto="0"/>
      <p:bldP spid="1170" grpId="19" animBg="1" advAuto="0"/>
      <p:bldP spid="1173" grpId="18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7595"/>
            <a:ext cx="12192000" cy="5227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44800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标题 1"/>
          <p:cNvSpPr txBox="1">
            <a:spLocks noGrp="1"/>
          </p:cNvSpPr>
          <p:nvPr>
            <p:ph type="title"/>
          </p:nvPr>
        </p:nvSpPr>
        <p:spPr>
          <a:xfrm>
            <a:off x="124041" y="244523"/>
            <a:ext cx="461158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智·源产品 Roadmap</a:t>
            </a:r>
          </a:p>
        </p:txBody>
      </p:sp>
      <p:sp>
        <p:nvSpPr>
          <p:cNvPr id="122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1229" name="圆角矩形 7"/>
          <p:cNvGrpSpPr/>
          <p:nvPr/>
        </p:nvGrpSpPr>
        <p:grpSpPr>
          <a:xfrm>
            <a:off x="138510" y="2216746"/>
            <a:ext cx="907400" cy="3031102"/>
            <a:chOff x="0" y="0"/>
            <a:chExt cx="907398" cy="3031101"/>
          </a:xfrm>
          <a:solidFill>
            <a:schemeClr val="accent3">
              <a:lumMod val="75000"/>
            </a:schemeClr>
          </a:solidFill>
        </p:grpSpPr>
        <p:sp>
          <p:nvSpPr>
            <p:cNvPr id="1227" name="Rounded Rectangle"/>
            <p:cNvSpPr/>
            <p:nvPr/>
          </p:nvSpPr>
          <p:spPr>
            <a:xfrm>
              <a:off x="0" y="0"/>
              <a:ext cx="907398" cy="3031101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28" name="智·源…"/>
            <p:cNvSpPr txBox="1"/>
            <p:nvPr/>
          </p:nvSpPr>
          <p:spPr>
            <a:xfrm>
              <a:off x="44295" y="1130830"/>
              <a:ext cx="818807" cy="76943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智·源</a:t>
              </a:r>
              <a:endParaRPr dirty="0"/>
            </a:p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dirty="0"/>
            </a:p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大</a:t>
              </a:r>
              <a:r>
                <a:rPr dirty="0" err="1" smtClean="0"/>
                <a:t>数据</a:t>
              </a:r>
              <a:endParaRPr lang="en-US" dirty="0" smtClean="0"/>
            </a:p>
            <a:p>
              <a:pPr algn="ctr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 smtClean="0"/>
                <a:t>分析平台</a:t>
              </a:r>
              <a:endParaRPr dirty="0"/>
            </a:p>
          </p:txBody>
        </p:sp>
      </p:grpSp>
      <p:grpSp>
        <p:nvGrpSpPr>
          <p:cNvPr id="1232" name="圆角矩形 7"/>
          <p:cNvGrpSpPr/>
          <p:nvPr/>
        </p:nvGrpSpPr>
        <p:grpSpPr>
          <a:xfrm>
            <a:off x="1092543" y="4096198"/>
            <a:ext cx="1202430" cy="532140"/>
            <a:chOff x="0" y="0"/>
            <a:chExt cx="1202428" cy="532139"/>
          </a:xfrm>
          <a:solidFill>
            <a:schemeClr val="accent3">
              <a:lumMod val="75000"/>
            </a:schemeClr>
          </a:solidFill>
        </p:grpSpPr>
        <p:sp>
          <p:nvSpPr>
            <p:cNvPr id="1230" name="Rounded Rectangle"/>
            <p:cNvSpPr/>
            <p:nvPr/>
          </p:nvSpPr>
          <p:spPr>
            <a:xfrm>
              <a:off x="0" y="0"/>
              <a:ext cx="1202428" cy="532139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31" name="第三方…"/>
            <p:cNvSpPr txBox="1"/>
            <p:nvPr/>
          </p:nvSpPr>
          <p:spPr>
            <a:xfrm>
              <a:off x="25977" y="66015"/>
              <a:ext cx="1150474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 smtClean="0"/>
                <a:t>威胁情报</a:t>
              </a:r>
              <a:endParaRPr lang="en-US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/>
                <a:t>驱动</a:t>
              </a:r>
              <a:endParaRPr dirty="0"/>
            </a:p>
          </p:txBody>
        </p:sp>
      </p:grpSp>
      <p:grpSp>
        <p:nvGrpSpPr>
          <p:cNvPr id="1235" name="圆角矩形 2"/>
          <p:cNvGrpSpPr/>
          <p:nvPr/>
        </p:nvGrpSpPr>
        <p:grpSpPr>
          <a:xfrm>
            <a:off x="3857147" y="1234319"/>
            <a:ext cx="2272065" cy="421641"/>
            <a:chOff x="0" y="0"/>
            <a:chExt cx="2272064" cy="421640"/>
          </a:xfrm>
        </p:grpSpPr>
        <p:sp>
          <p:nvSpPr>
            <p:cNvPr id="1233" name="Rounded Rectangle"/>
            <p:cNvSpPr/>
            <p:nvPr/>
          </p:nvSpPr>
          <p:spPr>
            <a:xfrm>
              <a:off x="0" y="44550"/>
              <a:ext cx="2272065" cy="3325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34" name="Phase 2…"/>
            <p:cNvSpPr txBox="1"/>
            <p:nvPr/>
          </p:nvSpPr>
          <p:spPr>
            <a:xfrm>
              <a:off x="16233" y="0"/>
              <a:ext cx="2239598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2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FCS：2018年12月</a:t>
              </a:r>
            </a:p>
          </p:txBody>
        </p:sp>
      </p:grpSp>
      <p:sp>
        <p:nvSpPr>
          <p:cNvPr id="1236" name="直接连接符 15"/>
          <p:cNvSpPr/>
          <p:nvPr/>
        </p:nvSpPr>
        <p:spPr>
          <a:xfrm flipV="1">
            <a:off x="138808" y="2008894"/>
            <a:ext cx="11468388" cy="2585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8" name="直接连接符 21"/>
          <p:cNvSpPr/>
          <p:nvPr/>
        </p:nvSpPr>
        <p:spPr>
          <a:xfrm>
            <a:off x="3762373" y="1073752"/>
            <a:ext cx="3058" cy="498032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41" name="圆角矩形 2"/>
          <p:cNvGrpSpPr/>
          <p:nvPr/>
        </p:nvGrpSpPr>
        <p:grpSpPr>
          <a:xfrm>
            <a:off x="2360174" y="1280142"/>
            <a:ext cx="1260391" cy="365847"/>
            <a:chOff x="0" y="0"/>
            <a:chExt cx="1260390" cy="365846"/>
          </a:xfrm>
        </p:grpSpPr>
        <p:sp>
          <p:nvSpPr>
            <p:cNvPr id="1239" name="Rounded Rectangle"/>
            <p:cNvSpPr/>
            <p:nvPr/>
          </p:nvSpPr>
          <p:spPr>
            <a:xfrm>
              <a:off x="0" y="0"/>
              <a:ext cx="1260391" cy="3658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0" name="Phase 1"/>
            <p:cNvSpPr txBox="1"/>
            <p:nvPr/>
          </p:nvSpPr>
          <p:spPr>
            <a:xfrm>
              <a:off x="17858" y="61003"/>
              <a:ext cx="1224674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Phase 1 </a:t>
              </a:r>
            </a:p>
          </p:txBody>
        </p:sp>
      </p:grpSp>
      <p:sp>
        <p:nvSpPr>
          <p:cNvPr id="1242" name="直接连接符 25"/>
          <p:cNvSpPr/>
          <p:nvPr/>
        </p:nvSpPr>
        <p:spPr>
          <a:xfrm>
            <a:off x="6223229" y="1215585"/>
            <a:ext cx="22933" cy="432854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3" name="直接连接符 26"/>
          <p:cNvSpPr/>
          <p:nvPr/>
        </p:nvSpPr>
        <p:spPr>
          <a:xfrm>
            <a:off x="8906164" y="1215585"/>
            <a:ext cx="41030" cy="490983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47" name="圆角矩形 7"/>
          <p:cNvGrpSpPr/>
          <p:nvPr/>
        </p:nvGrpSpPr>
        <p:grpSpPr>
          <a:xfrm>
            <a:off x="1114007" y="2237894"/>
            <a:ext cx="1202429" cy="542795"/>
            <a:chOff x="0" y="0"/>
            <a:chExt cx="1202428" cy="542793"/>
          </a:xfrm>
          <a:solidFill>
            <a:schemeClr val="accent3">
              <a:lumMod val="75000"/>
            </a:schemeClr>
          </a:solidFill>
        </p:grpSpPr>
        <p:sp>
          <p:nvSpPr>
            <p:cNvPr id="1245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6" name="态势感知"/>
            <p:cNvSpPr txBox="1"/>
            <p:nvPr/>
          </p:nvSpPr>
          <p:spPr>
            <a:xfrm>
              <a:off x="26497" y="148287"/>
              <a:ext cx="1149434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态势呈现</a:t>
              </a:r>
              <a:endParaRPr dirty="0"/>
            </a:p>
          </p:txBody>
        </p:sp>
      </p:grpSp>
      <p:grpSp>
        <p:nvGrpSpPr>
          <p:cNvPr id="1250" name="圆角矩形 7"/>
          <p:cNvGrpSpPr/>
          <p:nvPr/>
        </p:nvGrpSpPr>
        <p:grpSpPr>
          <a:xfrm>
            <a:off x="1100163" y="2860812"/>
            <a:ext cx="1202430" cy="542794"/>
            <a:chOff x="0" y="0"/>
            <a:chExt cx="1202428" cy="542793"/>
          </a:xfrm>
          <a:solidFill>
            <a:schemeClr val="accent3">
              <a:lumMod val="75000"/>
            </a:schemeClr>
          </a:solidFill>
        </p:grpSpPr>
        <p:sp>
          <p:nvSpPr>
            <p:cNvPr id="1248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49" name="HSM融合"/>
            <p:cNvSpPr txBox="1"/>
            <p:nvPr/>
          </p:nvSpPr>
          <p:spPr>
            <a:xfrm>
              <a:off x="26497" y="71343"/>
              <a:ext cx="1149434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dirty="0" smtClean="0"/>
                <a:t>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模块融合</a:t>
              </a:r>
              <a:endParaRPr dirty="0"/>
            </a:p>
          </p:txBody>
        </p:sp>
      </p:grpSp>
      <p:grpSp>
        <p:nvGrpSpPr>
          <p:cNvPr id="1253" name="圆角矩形 7"/>
          <p:cNvGrpSpPr/>
          <p:nvPr/>
        </p:nvGrpSpPr>
        <p:grpSpPr>
          <a:xfrm>
            <a:off x="1092543" y="4705053"/>
            <a:ext cx="1202430" cy="542795"/>
            <a:chOff x="0" y="0"/>
            <a:chExt cx="1202428" cy="542793"/>
          </a:xfrm>
          <a:solidFill>
            <a:schemeClr val="accent3">
              <a:lumMod val="75000"/>
            </a:schemeClr>
          </a:solidFill>
        </p:grpSpPr>
        <p:sp>
          <p:nvSpPr>
            <p:cNvPr id="1251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52" name="安全管理中心"/>
            <p:cNvSpPr txBox="1"/>
            <p:nvPr/>
          </p:nvSpPr>
          <p:spPr>
            <a:xfrm>
              <a:off x="26497" y="71344"/>
              <a:ext cx="1149434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智能化</a:t>
              </a:r>
              <a:endParaRPr lang="en-US" altLang="zh-CN" dirty="0" smtClean="0"/>
            </a:p>
            <a:p>
              <a:r>
                <a:rPr lang="zh-CN" altLang="en-US" dirty="0" smtClean="0"/>
                <a:t>安全协同防御</a:t>
              </a:r>
              <a:endParaRPr dirty="0"/>
            </a:p>
          </p:txBody>
        </p:sp>
      </p:grpSp>
      <p:sp>
        <p:nvSpPr>
          <p:cNvPr id="1254" name="直接连接符 34"/>
          <p:cNvSpPr/>
          <p:nvPr/>
        </p:nvSpPr>
        <p:spPr>
          <a:xfrm flipV="1">
            <a:off x="124041" y="5509733"/>
            <a:ext cx="11737401" cy="3439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7" name="矩形: 圆角 3"/>
          <p:cNvSpPr/>
          <p:nvPr/>
        </p:nvSpPr>
        <p:spPr>
          <a:xfrm>
            <a:off x="2370986" y="2083668"/>
            <a:ext cx="1336042" cy="3938591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TextBox 30"/>
          <p:cNvSpPr txBox="1"/>
          <p:nvPr/>
        </p:nvSpPr>
        <p:spPr>
          <a:xfrm>
            <a:off x="5959197" y="5653970"/>
            <a:ext cx="9324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259" name="直接连接符 46"/>
          <p:cNvSpPr/>
          <p:nvPr/>
        </p:nvSpPr>
        <p:spPr>
          <a:xfrm flipH="1">
            <a:off x="10433121" y="1987789"/>
            <a:ext cx="7758" cy="355633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63" name="圆角矩形 3"/>
          <p:cNvGrpSpPr/>
          <p:nvPr/>
        </p:nvGrpSpPr>
        <p:grpSpPr>
          <a:xfrm>
            <a:off x="7626414" y="4032533"/>
            <a:ext cx="1179048" cy="380531"/>
            <a:chOff x="0" y="27831"/>
            <a:chExt cx="1179046" cy="380530"/>
          </a:xfrm>
          <a:solidFill>
            <a:schemeClr val="accent5">
              <a:lumMod val="75000"/>
            </a:schemeClr>
          </a:solidFill>
        </p:grpSpPr>
        <p:sp>
          <p:nvSpPr>
            <p:cNvPr id="1261" name="Rounded Rectangle"/>
            <p:cNvSpPr/>
            <p:nvPr/>
          </p:nvSpPr>
          <p:spPr>
            <a:xfrm>
              <a:off x="0" y="27831"/>
              <a:ext cx="1179046" cy="380530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2" name="第三方威胁情报"/>
            <p:cNvSpPr txBox="1"/>
            <p:nvPr/>
          </p:nvSpPr>
          <p:spPr>
            <a:xfrm>
              <a:off x="3411" y="106817"/>
              <a:ext cx="1158194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 smtClean="0"/>
                <a:t>威胁情报</a:t>
              </a:r>
              <a:r>
                <a:rPr lang="zh-CN" altLang="en-US" dirty="0"/>
                <a:t>驱动</a:t>
              </a:r>
              <a:endParaRPr dirty="0"/>
            </a:p>
          </p:txBody>
        </p:sp>
      </p:grpSp>
      <p:grpSp>
        <p:nvGrpSpPr>
          <p:cNvPr id="1266" name="圆角矩形 3"/>
          <p:cNvGrpSpPr/>
          <p:nvPr/>
        </p:nvGrpSpPr>
        <p:grpSpPr>
          <a:xfrm>
            <a:off x="7626412" y="4444624"/>
            <a:ext cx="1179048" cy="372082"/>
            <a:chOff x="0" y="0"/>
            <a:chExt cx="1179047" cy="269240"/>
          </a:xfrm>
          <a:solidFill>
            <a:schemeClr val="accent5">
              <a:lumMod val="75000"/>
            </a:schemeClr>
          </a:solidFill>
        </p:grpSpPr>
        <p:sp>
          <p:nvSpPr>
            <p:cNvPr id="1264" name="Rounded Rectangle"/>
            <p:cNvSpPr/>
            <p:nvPr/>
          </p:nvSpPr>
          <p:spPr>
            <a:xfrm>
              <a:off x="0" y="27832"/>
              <a:ext cx="1179048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5" name="联动防御"/>
            <p:cNvSpPr txBox="1"/>
            <p:nvPr/>
          </p:nvSpPr>
          <p:spPr>
            <a:xfrm>
              <a:off x="10425" y="0"/>
              <a:ext cx="1158197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联动防御</a:t>
              </a:r>
              <a:endParaRPr dirty="0"/>
            </a:p>
          </p:txBody>
        </p:sp>
      </p:grpSp>
      <p:sp>
        <p:nvSpPr>
          <p:cNvPr id="1267" name="直接连接符 51"/>
          <p:cNvSpPr/>
          <p:nvPr/>
        </p:nvSpPr>
        <p:spPr>
          <a:xfrm>
            <a:off x="4977870" y="1987788"/>
            <a:ext cx="1536" cy="252083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70" name="圆角矩形 3"/>
          <p:cNvGrpSpPr/>
          <p:nvPr/>
        </p:nvGrpSpPr>
        <p:grpSpPr>
          <a:xfrm>
            <a:off x="5067508" y="2066891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1268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9" name="流量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1273" name="圆角矩形 3"/>
          <p:cNvGrpSpPr/>
          <p:nvPr/>
        </p:nvGrpSpPr>
        <p:grpSpPr>
          <a:xfrm>
            <a:off x="6315443" y="2056770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1271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2" name="运维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grpSp>
        <p:nvGrpSpPr>
          <p:cNvPr id="1276" name="圆角矩形 3"/>
          <p:cNvGrpSpPr/>
          <p:nvPr/>
        </p:nvGrpSpPr>
        <p:grpSpPr>
          <a:xfrm>
            <a:off x="7582895" y="2536851"/>
            <a:ext cx="1218899" cy="624841"/>
            <a:chOff x="0" y="0"/>
            <a:chExt cx="1218897" cy="624840"/>
          </a:xfrm>
          <a:solidFill>
            <a:schemeClr val="accent5">
              <a:lumMod val="75000"/>
            </a:schemeClr>
          </a:solidFill>
        </p:grpSpPr>
        <p:sp>
          <p:nvSpPr>
            <p:cNvPr id="1274" name="Rounded Rectangle"/>
            <p:cNvSpPr/>
            <p:nvPr/>
          </p:nvSpPr>
          <p:spPr>
            <a:xfrm>
              <a:off x="0" y="50368"/>
              <a:ext cx="1218898" cy="52410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5" name="融合HSM…"/>
            <p:cNvSpPr txBox="1"/>
            <p:nvPr/>
          </p:nvSpPr>
          <p:spPr>
            <a:xfrm>
              <a:off x="25584" y="0"/>
              <a:ext cx="1167730" cy="6248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设备管理, 下配置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特征库, Lic管理</a:t>
              </a:r>
            </a:p>
          </p:txBody>
        </p:sp>
      </p:grpSp>
      <p:grpSp>
        <p:nvGrpSpPr>
          <p:cNvPr id="1279" name="圆角矩形 3"/>
          <p:cNvGrpSpPr/>
          <p:nvPr/>
        </p:nvGrpSpPr>
        <p:grpSpPr>
          <a:xfrm>
            <a:off x="6312022" y="3543924"/>
            <a:ext cx="1046610" cy="447041"/>
            <a:chOff x="0" y="0"/>
            <a:chExt cx="1046608" cy="447040"/>
          </a:xfrm>
          <a:solidFill>
            <a:schemeClr val="accent5">
              <a:lumMod val="75000"/>
            </a:schemeClr>
          </a:solidFill>
        </p:grpSpPr>
        <p:sp>
          <p:nvSpPr>
            <p:cNvPr id="1277" name="Rounded Rectangle"/>
            <p:cNvSpPr/>
            <p:nvPr/>
          </p:nvSpPr>
          <p:spPr>
            <a:xfrm>
              <a:off x="0" y="45940"/>
              <a:ext cx="1046609" cy="355161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78" name="融合HSA…"/>
            <p:cNvSpPr txBox="1"/>
            <p:nvPr/>
          </p:nvSpPr>
          <p:spPr>
            <a:xfrm>
              <a:off x="17336" y="0"/>
              <a:ext cx="1011937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融合HSA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日志审计</a:t>
              </a:r>
            </a:p>
          </p:txBody>
        </p:sp>
      </p:grpSp>
      <p:grpSp>
        <p:nvGrpSpPr>
          <p:cNvPr id="1282" name="圆角矩形 3"/>
          <p:cNvGrpSpPr/>
          <p:nvPr/>
        </p:nvGrpSpPr>
        <p:grpSpPr>
          <a:xfrm>
            <a:off x="6309767" y="3052059"/>
            <a:ext cx="1048865" cy="447042"/>
            <a:chOff x="0" y="0"/>
            <a:chExt cx="1048863" cy="447040"/>
          </a:xfrm>
          <a:solidFill>
            <a:schemeClr val="accent5">
              <a:lumMod val="75000"/>
            </a:schemeClr>
          </a:solidFill>
        </p:grpSpPr>
        <p:sp>
          <p:nvSpPr>
            <p:cNvPr id="1280" name="Rounded Rectangle"/>
            <p:cNvSpPr/>
            <p:nvPr/>
          </p:nvSpPr>
          <p:spPr>
            <a:xfrm>
              <a:off x="0" y="42442"/>
              <a:ext cx="1048864" cy="362156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1" name="融合HSM…"/>
            <p:cNvSpPr txBox="1"/>
            <p:nvPr/>
          </p:nvSpPr>
          <p:spPr>
            <a:xfrm>
              <a:off x="17678" y="0"/>
              <a:ext cx="1013508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融合HSM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监控,告警规则</a:t>
              </a:r>
            </a:p>
          </p:txBody>
        </p:sp>
      </p:grpSp>
      <p:grpSp>
        <p:nvGrpSpPr>
          <p:cNvPr id="1285" name="圆角矩形 3"/>
          <p:cNvGrpSpPr/>
          <p:nvPr/>
        </p:nvGrpSpPr>
        <p:grpSpPr>
          <a:xfrm>
            <a:off x="9175458" y="4058035"/>
            <a:ext cx="1108413" cy="296135"/>
            <a:chOff x="0" y="41023"/>
            <a:chExt cx="1355810" cy="542794"/>
          </a:xfrm>
          <a:solidFill>
            <a:schemeClr val="accent5">
              <a:lumMod val="75000"/>
            </a:schemeClr>
          </a:solidFill>
        </p:grpSpPr>
        <p:sp>
          <p:nvSpPr>
            <p:cNvPr id="1283" name="Rounded Rectangle"/>
            <p:cNvSpPr/>
            <p:nvPr/>
          </p:nvSpPr>
          <p:spPr>
            <a:xfrm>
              <a:off x="0" y="41023"/>
              <a:ext cx="1355810" cy="54279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4" name="安全运营中心…"/>
            <p:cNvSpPr txBox="1"/>
            <p:nvPr/>
          </p:nvSpPr>
          <p:spPr>
            <a:xfrm>
              <a:off x="26496" y="189310"/>
              <a:ext cx="1302817" cy="2462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集中策略优化</a:t>
              </a:r>
              <a:endParaRPr dirty="0"/>
            </a:p>
          </p:txBody>
        </p:sp>
      </p:grpSp>
      <p:grpSp>
        <p:nvGrpSpPr>
          <p:cNvPr id="1288" name="圆角矩形 3"/>
          <p:cNvGrpSpPr/>
          <p:nvPr/>
        </p:nvGrpSpPr>
        <p:grpSpPr>
          <a:xfrm>
            <a:off x="9196974" y="3719529"/>
            <a:ext cx="1046611" cy="246219"/>
            <a:chOff x="0" y="11511"/>
            <a:chExt cx="1046609" cy="246218"/>
          </a:xfrm>
          <a:solidFill>
            <a:schemeClr val="accent5">
              <a:lumMod val="75000"/>
            </a:schemeClr>
          </a:solidFill>
        </p:grpSpPr>
        <p:sp>
          <p:nvSpPr>
            <p:cNvPr id="1286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7" name="报表"/>
            <p:cNvSpPr txBox="1"/>
            <p:nvPr/>
          </p:nvSpPr>
          <p:spPr>
            <a:xfrm>
              <a:off x="10425" y="11511"/>
              <a:ext cx="102575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态势</a:t>
              </a:r>
              <a:r>
                <a:rPr dirty="0" err="1" smtClean="0"/>
                <a:t>报表</a:t>
              </a:r>
              <a:endParaRPr dirty="0"/>
            </a:p>
          </p:txBody>
        </p:sp>
      </p:grpSp>
      <p:grpSp>
        <p:nvGrpSpPr>
          <p:cNvPr id="1291" name="圆角矩形 3"/>
          <p:cNvGrpSpPr/>
          <p:nvPr/>
        </p:nvGrpSpPr>
        <p:grpSpPr>
          <a:xfrm>
            <a:off x="5024297" y="2451865"/>
            <a:ext cx="1178920" cy="269241"/>
            <a:chOff x="0" y="0"/>
            <a:chExt cx="1178919" cy="269240"/>
          </a:xfrm>
          <a:solidFill>
            <a:schemeClr val="accent5">
              <a:lumMod val="75000"/>
            </a:schemeClr>
          </a:solidFill>
        </p:grpSpPr>
        <p:sp>
          <p:nvSpPr>
            <p:cNvPr id="1289" name="Rounded Rectangle"/>
            <p:cNvSpPr/>
            <p:nvPr/>
          </p:nvSpPr>
          <p:spPr>
            <a:xfrm>
              <a:off x="0" y="27832"/>
              <a:ext cx="1178920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0" name="关联分析"/>
            <p:cNvSpPr txBox="1"/>
            <p:nvPr/>
          </p:nvSpPr>
          <p:spPr>
            <a:xfrm>
              <a:off x="10425" y="0"/>
              <a:ext cx="115806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关联分析</a:t>
              </a:r>
              <a:endParaRPr dirty="0"/>
            </a:p>
          </p:txBody>
        </p:sp>
      </p:grpSp>
      <p:grpSp>
        <p:nvGrpSpPr>
          <p:cNvPr id="1294" name="圆角矩形 3"/>
          <p:cNvGrpSpPr/>
          <p:nvPr/>
        </p:nvGrpSpPr>
        <p:grpSpPr>
          <a:xfrm>
            <a:off x="10557978" y="4864452"/>
            <a:ext cx="1397161" cy="624841"/>
            <a:chOff x="0" y="0"/>
            <a:chExt cx="1397159" cy="624840"/>
          </a:xfrm>
          <a:solidFill>
            <a:schemeClr val="accent5">
              <a:lumMod val="75000"/>
            </a:schemeClr>
          </a:solidFill>
        </p:grpSpPr>
        <p:sp>
          <p:nvSpPr>
            <p:cNvPr id="1292" name="Rounded Rectangle"/>
            <p:cNvSpPr/>
            <p:nvPr/>
          </p:nvSpPr>
          <p:spPr>
            <a:xfrm>
              <a:off x="0" y="50368"/>
              <a:ext cx="1397160" cy="52410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3" name="SIEM方向…"/>
            <p:cNvSpPr txBox="1"/>
            <p:nvPr/>
          </p:nvSpPr>
          <p:spPr>
            <a:xfrm>
              <a:off x="25584" y="0"/>
              <a:ext cx="1345992" cy="6248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SIEM方向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支持国内主流厂商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标准化syslog,snmp</a:t>
              </a:r>
            </a:p>
          </p:txBody>
        </p:sp>
      </p:grpSp>
      <p:grpSp>
        <p:nvGrpSpPr>
          <p:cNvPr id="1297" name="圆角矩形 3"/>
          <p:cNvGrpSpPr/>
          <p:nvPr/>
        </p:nvGrpSpPr>
        <p:grpSpPr>
          <a:xfrm>
            <a:off x="10557978" y="4369665"/>
            <a:ext cx="1397161" cy="447041"/>
            <a:chOff x="0" y="0"/>
            <a:chExt cx="1397159" cy="447040"/>
          </a:xfrm>
          <a:solidFill>
            <a:schemeClr val="accent5">
              <a:lumMod val="75000"/>
            </a:schemeClr>
          </a:solidFill>
        </p:grpSpPr>
        <p:sp>
          <p:nvSpPr>
            <p:cNvPr id="1295" name="Rounded Rectangle"/>
            <p:cNvSpPr/>
            <p:nvPr/>
          </p:nvSpPr>
          <p:spPr>
            <a:xfrm>
              <a:off x="0" y="50025"/>
              <a:ext cx="1397160" cy="346990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6" name="集成漏洞扫描…"/>
            <p:cNvSpPr txBox="1"/>
            <p:nvPr/>
          </p:nvSpPr>
          <p:spPr>
            <a:xfrm>
              <a:off x="16939" y="0"/>
              <a:ext cx="1363282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集成漏洞扫描</a:t>
              </a:r>
              <a:r>
                <a:rPr dirty="0"/>
                <a:t> 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主动防御</a:t>
              </a:r>
              <a:endParaRPr dirty="0"/>
            </a:p>
          </p:txBody>
        </p:sp>
      </p:grpSp>
      <p:grpSp>
        <p:nvGrpSpPr>
          <p:cNvPr id="1300" name="圆角矩形 25"/>
          <p:cNvGrpSpPr/>
          <p:nvPr/>
        </p:nvGrpSpPr>
        <p:grpSpPr>
          <a:xfrm>
            <a:off x="9030845" y="1225950"/>
            <a:ext cx="2576350" cy="421641"/>
            <a:chOff x="0" y="0"/>
            <a:chExt cx="2576348" cy="421640"/>
          </a:xfrm>
        </p:grpSpPr>
        <p:sp>
          <p:nvSpPr>
            <p:cNvPr id="1298" name="Rounded Rectangle"/>
            <p:cNvSpPr/>
            <p:nvPr/>
          </p:nvSpPr>
          <p:spPr>
            <a:xfrm>
              <a:off x="0" y="32178"/>
              <a:ext cx="2576349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99" name="Phase 4…"/>
            <p:cNvSpPr txBox="1"/>
            <p:nvPr/>
          </p:nvSpPr>
          <p:spPr>
            <a:xfrm>
              <a:off x="17441" y="0"/>
              <a:ext cx="254146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4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FCS：2021年12月</a:t>
              </a:r>
            </a:p>
          </p:txBody>
        </p:sp>
      </p:grpSp>
      <p:sp>
        <p:nvSpPr>
          <p:cNvPr id="1301" name="TextBox 30"/>
          <p:cNvSpPr txBox="1"/>
          <p:nvPr/>
        </p:nvSpPr>
        <p:spPr>
          <a:xfrm>
            <a:off x="9996096" y="5571423"/>
            <a:ext cx="114714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安全服务</a:t>
            </a:r>
          </a:p>
        </p:txBody>
      </p:sp>
      <p:grpSp>
        <p:nvGrpSpPr>
          <p:cNvPr id="1304" name="圆角矩形 3"/>
          <p:cNvGrpSpPr/>
          <p:nvPr/>
        </p:nvGrpSpPr>
        <p:grpSpPr>
          <a:xfrm>
            <a:off x="7608099" y="3751665"/>
            <a:ext cx="1197362" cy="269241"/>
            <a:chOff x="0" y="0"/>
            <a:chExt cx="1197361" cy="269240"/>
          </a:xfrm>
          <a:solidFill>
            <a:schemeClr val="accent5">
              <a:lumMod val="75000"/>
            </a:schemeClr>
          </a:solidFill>
        </p:grpSpPr>
        <p:sp>
          <p:nvSpPr>
            <p:cNvPr id="1302" name="Rounded Rectangle"/>
            <p:cNvSpPr/>
            <p:nvPr/>
          </p:nvSpPr>
          <p:spPr>
            <a:xfrm>
              <a:off x="0" y="27832"/>
              <a:ext cx="1197362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3" name="威胁处置链"/>
            <p:cNvSpPr txBox="1"/>
            <p:nvPr/>
          </p:nvSpPr>
          <p:spPr>
            <a:xfrm>
              <a:off x="10425" y="0"/>
              <a:ext cx="1176511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威胁处置链</a:t>
              </a:r>
            </a:p>
          </p:txBody>
        </p:sp>
      </p:grpSp>
      <p:grpSp>
        <p:nvGrpSpPr>
          <p:cNvPr id="1307" name="圆角矩形 3"/>
          <p:cNvGrpSpPr/>
          <p:nvPr/>
        </p:nvGrpSpPr>
        <p:grpSpPr>
          <a:xfrm>
            <a:off x="3850075" y="2066891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1305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6" name="安全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1310" name="圆角矩形 3"/>
          <p:cNvGrpSpPr/>
          <p:nvPr/>
        </p:nvGrpSpPr>
        <p:grpSpPr>
          <a:xfrm>
            <a:off x="2493315" y="2068362"/>
            <a:ext cx="1087867" cy="400108"/>
            <a:chOff x="0" y="23466"/>
            <a:chExt cx="1087865" cy="400107"/>
          </a:xfrm>
          <a:solidFill>
            <a:schemeClr val="accent5">
              <a:lumMod val="75000"/>
            </a:schemeClr>
          </a:solidFill>
        </p:grpSpPr>
        <p:sp>
          <p:nvSpPr>
            <p:cNvPr id="1308" name="Rounded Rectangle"/>
            <p:cNvSpPr/>
            <p:nvPr/>
          </p:nvSpPr>
          <p:spPr>
            <a:xfrm>
              <a:off x="0" y="67299"/>
              <a:ext cx="1087865" cy="312442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9" name="E/X/T 系列…"/>
            <p:cNvSpPr txBox="1"/>
            <p:nvPr/>
          </p:nvSpPr>
          <p:spPr>
            <a:xfrm>
              <a:off x="15251" y="23466"/>
              <a:ext cx="1057363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E/X/T </a:t>
              </a:r>
              <a:r>
                <a:rPr dirty="0" err="1" smtClean="0"/>
                <a:t>系列</a:t>
              </a:r>
              <a:endParaRPr lang="en-US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 smtClean="0"/>
                <a:t>防火墙</a:t>
              </a:r>
              <a:r>
                <a:rPr dirty="0" err="1" smtClean="0"/>
                <a:t>接入</a:t>
              </a:r>
              <a:endParaRPr dirty="0"/>
            </a:p>
          </p:txBody>
        </p:sp>
      </p:grpSp>
      <p:grpSp>
        <p:nvGrpSpPr>
          <p:cNvPr id="1313" name="圆角矩形 3"/>
          <p:cNvGrpSpPr/>
          <p:nvPr/>
        </p:nvGrpSpPr>
        <p:grpSpPr>
          <a:xfrm>
            <a:off x="3844778" y="2432544"/>
            <a:ext cx="1046610" cy="421641"/>
            <a:chOff x="0" y="0"/>
            <a:chExt cx="1046608" cy="421640"/>
          </a:xfrm>
          <a:solidFill>
            <a:schemeClr val="accent5">
              <a:lumMod val="75000"/>
            </a:schemeClr>
          </a:solidFill>
        </p:grpSpPr>
        <p:sp>
          <p:nvSpPr>
            <p:cNvPr id="1311" name="Rounded Rectangle"/>
            <p:cNvSpPr/>
            <p:nvPr/>
          </p:nvSpPr>
          <p:spPr>
            <a:xfrm>
              <a:off x="0" y="54599"/>
              <a:ext cx="1046609" cy="312442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2" name="BDS/IPS/IDS…"/>
            <p:cNvSpPr txBox="1"/>
            <p:nvPr/>
          </p:nvSpPr>
          <p:spPr>
            <a:xfrm>
              <a:off x="15251" y="0"/>
              <a:ext cx="1016107" cy="4216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BDS/IPS/IDS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产品接入</a:t>
              </a:r>
              <a:endParaRPr dirty="0"/>
            </a:p>
          </p:txBody>
        </p:sp>
      </p:grpSp>
      <p:grpSp>
        <p:nvGrpSpPr>
          <p:cNvPr id="1316" name="圆角矩形 3"/>
          <p:cNvGrpSpPr/>
          <p:nvPr/>
        </p:nvGrpSpPr>
        <p:grpSpPr>
          <a:xfrm>
            <a:off x="9215975" y="4429353"/>
            <a:ext cx="1046610" cy="397969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1314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5" name="知识库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知识库</a:t>
              </a:r>
            </a:p>
          </p:txBody>
        </p:sp>
      </p:grpSp>
      <p:grpSp>
        <p:nvGrpSpPr>
          <p:cNvPr id="1319" name="圆角矩形 25"/>
          <p:cNvGrpSpPr/>
          <p:nvPr/>
        </p:nvGrpSpPr>
        <p:grpSpPr>
          <a:xfrm>
            <a:off x="6270795" y="1240263"/>
            <a:ext cx="2534666" cy="421641"/>
            <a:chOff x="0" y="0"/>
            <a:chExt cx="2534664" cy="421640"/>
          </a:xfrm>
        </p:grpSpPr>
        <p:sp>
          <p:nvSpPr>
            <p:cNvPr id="1317" name="Rounded Rectangle"/>
            <p:cNvSpPr/>
            <p:nvPr/>
          </p:nvSpPr>
          <p:spPr>
            <a:xfrm>
              <a:off x="0" y="32178"/>
              <a:ext cx="2534665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18" name="Phase 3…"/>
            <p:cNvSpPr txBox="1"/>
            <p:nvPr/>
          </p:nvSpPr>
          <p:spPr>
            <a:xfrm>
              <a:off x="17440" y="0"/>
              <a:ext cx="2499784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Phase 3</a:t>
              </a:r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FCS：2019年12月</a:t>
              </a:r>
            </a:p>
          </p:txBody>
        </p:sp>
      </p:grpSp>
      <p:grpSp>
        <p:nvGrpSpPr>
          <p:cNvPr id="1325" name="圆角矩形 7"/>
          <p:cNvGrpSpPr/>
          <p:nvPr/>
        </p:nvGrpSpPr>
        <p:grpSpPr>
          <a:xfrm>
            <a:off x="1099401" y="3481106"/>
            <a:ext cx="1202429" cy="542795"/>
            <a:chOff x="0" y="0"/>
            <a:chExt cx="1202428" cy="542793"/>
          </a:xfrm>
          <a:solidFill>
            <a:schemeClr val="accent3">
              <a:lumMod val="75000"/>
            </a:schemeClr>
          </a:solidFill>
        </p:grpSpPr>
        <p:sp>
          <p:nvSpPr>
            <p:cNvPr id="1323" name="Rounded Rectangle"/>
            <p:cNvSpPr/>
            <p:nvPr/>
          </p:nvSpPr>
          <p:spPr>
            <a:xfrm>
              <a:off x="0" y="0"/>
              <a:ext cx="1202428" cy="54279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24" name="HSA融合"/>
            <p:cNvSpPr txBox="1"/>
            <p:nvPr/>
          </p:nvSpPr>
          <p:spPr>
            <a:xfrm>
              <a:off x="26497" y="71344"/>
              <a:ext cx="1149434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smtClean="0"/>
                <a:t>HSA</a:t>
              </a:r>
              <a:endParaRPr lang="en-US" dirty="0" smtClean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/>
                <a:t>模块</a:t>
              </a:r>
              <a:r>
                <a:rPr dirty="0" err="1" smtClean="0"/>
                <a:t>融合</a:t>
              </a:r>
              <a:endParaRPr dirty="0"/>
            </a:p>
          </p:txBody>
        </p:sp>
      </p:grpSp>
      <p:grpSp>
        <p:nvGrpSpPr>
          <p:cNvPr id="1328" name="圆角矩形 7"/>
          <p:cNvGrpSpPr/>
          <p:nvPr/>
        </p:nvGrpSpPr>
        <p:grpSpPr>
          <a:xfrm>
            <a:off x="124040" y="5582627"/>
            <a:ext cx="2154137" cy="542794"/>
            <a:chOff x="0" y="0"/>
            <a:chExt cx="2154135" cy="542792"/>
          </a:xfrm>
          <a:solidFill>
            <a:schemeClr val="accent3">
              <a:lumMod val="75000"/>
            </a:schemeClr>
          </a:solidFill>
        </p:grpSpPr>
        <p:sp>
          <p:nvSpPr>
            <p:cNvPr id="1326" name="Rounded Rectangle"/>
            <p:cNvSpPr/>
            <p:nvPr/>
          </p:nvSpPr>
          <p:spPr>
            <a:xfrm>
              <a:off x="0" y="0"/>
              <a:ext cx="2154136" cy="54279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27" name="产品形态"/>
            <p:cNvSpPr txBox="1"/>
            <p:nvPr/>
          </p:nvSpPr>
          <p:spPr>
            <a:xfrm>
              <a:off x="26496" y="136776"/>
              <a:ext cx="2101144" cy="2692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产品形态</a:t>
              </a:r>
            </a:p>
          </p:txBody>
        </p:sp>
      </p:grpSp>
      <p:sp>
        <p:nvSpPr>
          <p:cNvPr id="1329" name="直接连接符 79"/>
          <p:cNvSpPr/>
          <p:nvPr/>
        </p:nvSpPr>
        <p:spPr>
          <a:xfrm>
            <a:off x="7468892" y="2014572"/>
            <a:ext cx="13224" cy="254610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0" name="TextBox 50"/>
          <p:cNvSpPr txBox="1"/>
          <p:nvPr/>
        </p:nvSpPr>
        <p:spPr>
          <a:xfrm>
            <a:off x="4105661" y="1724224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从安全态势呈现切入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31" name="TextBox 50"/>
          <p:cNvSpPr txBox="1"/>
          <p:nvPr/>
        </p:nvSpPr>
        <p:spPr>
          <a:xfrm>
            <a:off x="6748670" y="1724073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产品</a:t>
            </a:r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融合</a:t>
            </a:r>
            <a:r>
              <a:rPr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– </a:t>
            </a:r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联动防御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体系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32" name="TextBox 50"/>
          <p:cNvSpPr txBox="1"/>
          <p:nvPr/>
        </p:nvSpPr>
        <p:spPr>
          <a:xfrm>
            <a:off x="9696974" y="1696677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 smtClean="0">
                <a:solidFill>
                  <a:schemeClr val="accent3">
                    <a:lumMod val="50000"/>
                  </a:schemeClr>
                </a:solidFill>
              </a:rPr>
              <a:t>山石智能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大数据分析平台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35" name="标题 1"/>
          <p:cNvSpPr txBox="1">
            <a:spLocks noGrp="1"/>
          </p:cNvSpPr>
          <p:nvPr>
            <p:ph type="title"/>
          </p:nvPr>
        </p:nvSpPr>
        <p:spPr>
          <a:xfrm>
            <a:off x="124039" y="244523"/>
            <a:ext cx="6804795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智·源功能需求列表（安全态势感知）</a:t>
            </a:r>
          </a:p>
        </p:txBody>
      </p:sp>
      <p:graphicFrame>
        <p:nvGraphicFramePr>
          <p:cNvPr id="1336" name="表格 4"/>
          <p:cNvGraphicFramePr/>
          <p:nvPr/>
        </p:nvGraphicFramePr>
        <p:xfrm>
          <a:off x="264395" y="1204887"/>
          <a:ext cx="11815986" cy="539930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75812"/>
                <a:gridCol w="1713054"/>
                <a:gridCol w="7703059"/>
                <a:gridCol w="654846"/>
                <a:gridCol w="46921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接入设备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数据来源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前期接入  E/T/X 系列防火墙， 后续把 BDS / IPS / IDS 接进来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P1-2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1328052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首页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Dashboard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仪表盘是数据分析平台依据至今收集的全网安全信息，呈现的全网威胁等级，风险概览，高危资产，风险变化趋势，威胁事件变化趋势，威胁重灾区，安全事件严重程度分析，跨区域互访关系，内网安全状态评级，实时安全攻击事件等高关注度内容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全网风险评级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描述：综合全部接入安全设备所监控的安全风险进行整体的安全评估，计算出全网的安全等级。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钻取：单点设备（分支机构，分支区域）的安全风险评估及评估描述。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风险资产统计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描述：全网监控的资产概况，及风险服务器的占比和风险主机的占比。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钻取：单点设备（分支机构，分支区域）的资产概览。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高危资产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描述：TOP5-10风险资产，区域-IP-风险指数。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钻取：该风险资产的详细信息。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风险资产变化趋势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描述：风险服务器和主机的变化趋势。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钻取：长周期及可自定义配置周期的变化趋势。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威胁事件趋势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描述：威胁事件的发生检测趋势。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 长周期及可自定义配置周期的威胁事件发生检测趋势。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异常互访流量透视镜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业务互访：透视镜视图呈现跨设备（分支机构，分支区域）之间的网络异常互访关系。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标题 1"/>
          <p:cNvSpPr txBox="1">
            <a:spLocks noGrp="1"/>
          </p:cNvSpPr>
          <p:nvPr>
            <p:ph type="title"/>
          </p:nvPr>
        </p:nvSpPr>
        <p:spPr>
          <a:xfrm>
            <a:off x="325009" y="24591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智·源功能需求列表( 流量态势 )</a:t>
            </a:r>
          </a:p>
        </p:txBody>
      </p:sp>
      <p:sp>
        <p:nvSpPr>
          <p:cNvPr id="133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340" name="表格 3"/>
          <p:cNvGraphicFramePr/>
          <p:nvPr/>
        </p:nvGraphicFramePr>
        <p:xfrm>
          <a:off x="325010" y="1112456"/>
          <a:ext cx="11716737" cy="499096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全局威胁地图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通过世界地图或中国地图呈现潜在的威胁高危区域（风险趋势预测，通过遭受攻击区域和区域互联关联分析得出）。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7800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威胁事件列表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描述：“实时”威胁事件列表。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钻取： 威胁事件详细信息，关联分析结果、攻击路径、证据信息。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攻击来源分布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通过世界地图呈现外部的攻击来源。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威胁重灾区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通过世界地图或中国地图呈现遭受外攻击的次数和严重程度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。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rowSpan="6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流量态势感知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用户访问业务系统流量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用户访问关键业务系统的流量趋势，以及用户，业务系统对应关系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应用流量分布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全局，分支机构，单点设备的应用流量分布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P2P流量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P2P流量的排名与分布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区域出口流量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分支机构访问互联网流量的趋势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Ddos流量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Ddos攻击流量的趋势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异常互访流量透视镜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通过预定义的模型，透视镜视图呈现跨设备（分支机构，分支区域）之间的异常互访流量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标题 1"/>
          <p:cNvSpPr txBox="1">
            <a:spLocks noGrp="1"/>
          </p:cNvSpPr>
          <p:nvPr>
            <p:ph type="title"/>
          </p:nvPr>
        </p:nvSpPr>
        <p:spPr>
          <a:xfrm>
            <a:off x="209099" y="228517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841247">
              <a:defRPr sz="2944"/>
            </a:pPr>
            <a:r>
              <a:t>智·源功能需求列表( 运维态势 )</a:t>
            </a:r>
          </a:p>
        </p:txBody>
      </p:sp>
      <p:sp>
        <p:nvSpPr>
          <p:cNvPr id="1343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aphicFrame>
        <p:nvGraphicFramePr>
          <p:cNvPr id="1344" name="表格 3"/>
          <p:cNvGraphicFramePr/>
          <p:nvPr/>
        </p:nvGraphicFramePr>
        <p:xfrm>
          <a:off x="325010" y="1112456"/>
          <a:ext cx="11716737" cy="506979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3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流量态势感知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网站流量分类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网站分类流量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3647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业务系统流量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业务系统的流量排名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rowSpan="9"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运维态势感知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告警概况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全网业务系统的健康评分，选定时间范围内的告警总数，高危告警总数，存在风险与高危风险的业务系统数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全网部署结构
网络拓扑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以地图、网络拓扑图的形式，展示关键资产的网络部署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告警区域分布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以地图的形式呈现告警分布的区域，且每区域不同告警等级的数量分布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实时告警事件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以滚动告警事件的方式呈现告警信息，并钻取该告警事件的详细信息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告警事件
分类与趋势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按照不同的告警分类，呈现百分比，并钻取一类告警事件的列表
按照告警事件生成的不同事件，反应当前网络的安全健康度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核心业务服务器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定义并呈现核心业务服务器的总体运行情况，历史运行趋势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安全设备
详细监控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根据部署结构，网络拓扑图，呈现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 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安全设备的数量，类型，区域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，
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每个设备的健康状态，包括cpu,mem</a:t>
                      </a: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, disk, </a:t>
                      </a:r>
                      <a:r>
                        <a:rPr sz="1200" dirty="0" err="1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网络状态</a:t>
                      </a:r>
                      <a:endParaRPr sz="1200" dirty="0"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系统管理运维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系统管理员登录系统的频率，周期，以及主要管理行为的记录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标题 1"/>
          <p:cNvSpPr txBox="1">
            <a:spLocks noGrp="1"/>
          </p:cNvSpPr>
          <p:nvPr>
            <p:ph type="title"/>
          </p:nvPr>
        </p:nvSpPr>
        <p:spPr>
          <a:xfrm>
            <a:off x="325009" y="332019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智·源功能需求列表( P3阶段的主要功能 )</a:t>
            </a:r>
          </a:p>
        </p:txBody>
      </p:sp>
      <p:sp>
        <p:nvSpPr>
          <p:cNvPr id="134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graphicFrame>
        <p:nvGraphicFramePr>
          <p:cNvPr id="1348" name="表格 3"/>
          <p:cNvGraphicFramePr/>
          <p:nvPr>
            <p:extLst>
              <p:ext uri="{D42A27DB-BD31-4B8C-83A1-F6EECF244321}">
                <p14:modId xmlns:p14="http://schemas.microsoft.com/office/powerpoint/2010/main" val="270130592"/>
              </p:ext>
            </p:extLst>
          </p:nvPr>
        </p:nvGraphicFramePr>
        <p:xfrm>
          <a:off x="325010" y="1112456"/>
          <a:ext cx="11716737" cy="495406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264625"/>
                <a:gridCol w="1698032"/>
                <a:gridCol w="7635510"/>
                <a:gridCol w="559285"/>
                <a:gridCol w="559285"/>
              </a:tblGrid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子模块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优先级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阶段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</a:tr>
              <a:tr h="442683">
                <a:tc rowSpan="3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HSM &amp; HSA</a:t>
                      </a:r>
                    </a:p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融合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HSM融合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融合设备管理，配置下发，设备监控，特征库下发，系统管理 主要功能模块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5207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HSA融合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融合日志审计模块，包括备份，查询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07365">
                <a:tc rowSpan="5">
                  <a:txBody>
                    <a:bodyPr/>
                    <a:lstStyle/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第三方</a:t>
                      </a:r>
                    </a:p>
                    <a:p>
                      <a:pPr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安全威胁情报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第三方情报库 拉取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t>与第三方的安全威胁情报中心联动，使用Token信息联动，拉取数据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0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威胁情报库关联规则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使用预定义，或自定义己方数据与威胁情报中心关联的信息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426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威胁情报聚合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使用多源威胁情报聚合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威胁情报统计查询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利用威胁情报，对联动后的安全信息附加信誉度，可信度，及情报相关统计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4268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联动防御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联动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根据安全威胁事件，具备单点发现高危事件后，全网自动推送安全策略，及升级最新特征库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42683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报表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报表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基于全网安全，可多维度，多分支，多业务等 可选择的生成用户报表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  <a:tr h="482462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知识库</a:t>
                      </a: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云端知识库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各类安全事件，威胁情报的知识体系，用户获取安全咨询的渠道，后期加入推送安全漏洞公告等能力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L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D1D9DE"/>
                    </a:solidFill>
                  </a:tcPr>
                </a:tc>
              </a:tr>
              <a:tr h="411774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Sysmon</a:t>
                      </a:r>
                      <a:endParaRPr sz="1200" b="1" dirty="0">
                        <a:solidFill>
                          <a:srgbClr val="FFFFFF"/>
                        </a:solidFill>
                        <a:latin typeface="微软雅黑 Light"/>
                        <a:ea typeface="微软雅黑 Light"/>
                        <a:cs typeface="微软雅黑 Light"/>
                        <a:sym typeface="微软雅黑 Ligh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sysmon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defRPr>
                      </a:pPr>
                      <a:r>
                        <a:rPr dirty="0" err="1"/>
                        <a:t>集成Sysmon终端日志探针</a:t>
                      </a:r>
                      <a:endParaRPr dirty="0"/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M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 dirty="0">
                          <a:latin typeface="微软雅黑 Light"/>
                          <a:ea typeface="微软雅黑 Light"/>
                          <a:cs typeface="微软雅黑 Light"/>
                          <a:sym typeface="微软雅黑 Light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solidFill>
                      <a:srgbClr val="E9ED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860" y="245914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概要回顾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38</a:t>
            </a:fld>
            <a:endParaRPr lang="en-US" altLang="zh-CN"/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1674402" y="1043189"/>
          <a:ext cx="9040822" cy="497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151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 销售预估</a:t>
            </a:r>
          </a:p>
        </p:txBody>
      </p:sp>
      <p:sp>
        <p:nvSpPr>
          <p:cNvPr id="1364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市场背景</a:t>
            </a:r>
          </a:p>
        </p:txBody>
      </p:sp>
      <p:sp>
        <p:nvSpPr>
          <p:cNvPr id="285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6" name="文本框 6"/>
          <p:cNvSpPr txBox="1"/>
          <p:nvPr/>
        </p:nvSpPr>
        <p:spPr>
          <a:xfrm>
            <a:off x="5938070" y="7753329"/>
            <a:ext cx="29302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553321" y="1143048"/>
            <a:ext cx="11085358" cy="4872459"/>
            <a:chOff x="0" y="0"/>
            <a:chExt cx="11085356" cy="4872457"/>
          </a:xfrm>
        </p:grpSpPr>
        <p:sp>
          <p:nvSpPr>
            <p:cNvPr id="287" name="文本框 1"/>
            <p:cNvSpPr txBox="1"/>
            <p:nvPr/>
          </p:nvSpPr>
          <p:spPr>
            <a:xfrm>
              <a:off x="7625902" y="4527017"/>
              <a:ext cx="345945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安全防护和安全信息的“孤岛”各自为战</a:t>
              </a:r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88049" y="2683319"/>
              <a:ext cx="2935161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文本框 5"/>
            <p:cNvSpPr txBox="1"/>
            <p:nvPr/>
          </p:nvSpPr>
          <p:spPr>
            <a:xfrm>
              <a:off x="4310225" y="4527017"/>
              <a:ext cx="3274574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多厂商、多类型产品导致运维成本提高</a:t>
              </a:r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5370" y="2683319"/>
              <a:ext cx="2904283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56634" y="0"/>
              <a:ext cx="2935161" cy="1718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文本框 11"/>
            <p:cNvSpPr txBox="1"/>
            <p:nvPr/>
          </p:nvSpPr>
          <p:spPr>
            <a:xfrm>
              <a:off x="2056634" y="1762731"/>
              <a:ext cx="3090203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“全天候全方位感知网络安全态势，增强网络安全防御能力和威慑能力”</a:t>
              </a:r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48490" y="0"/>
              <a:ext cx="2871641" cy="1718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文本框 12"/>
            <p:cNvSpPr txBox="1"/>
            <p:nvPr/>
          </p:nvSpPr>
          <p:spPr>
            <a:xfrm>
              <a:off x="6011594" y="1827362"/>
              <a:ext cx="305549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大数据时代智能技术、AI技术的融合</a:t>
              </a:r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14109" y="4527017"/>
              <a:ext cx="305549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运维程度，精细化管理导向持续投入</a:t>
              </a:r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76736" y="2706312"/>
              <a:ext cx="2930238" cy="171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直接连接符 22"/>
            <p:cNvSpPr/>
            <p:nvPr/>
          </p:nvSpPr>
          <p:spPr>
            <a:xfrm flipH="1">
              <a:off x="5527150" y="0"/>
              <a:ext cx="1" cy="240371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865366" y="215918"/>
              <a:ext cx="410895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政策导向</a:t>
              </a:r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9776424" y="215918"/>
              <a:ext cx="410893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技术趋势</a:t>
              </a:r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70997" y="3043154"/>
              <a:ext cx="410893" cy="13614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实际应用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标题 1"/>
          <p:cNvSpPr txBox="1">
            <a:spLocks noGrp="1"/>
          </p:cNvSpPr>
          <p:nvPr>
            <p:ph type="title"/>
          </p:nvPr>
        </p:nvSpPr>
        <p:spPr>
          <a:xfrm>
            <a:off x="275695" y="22635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HSM&amp;HSA历年销售回顾</a:t>
            </a:r>
          </a:p>
        </p:txBody>
      </p:sp>
      <p:sp>
        <p:nvSpPr>
          <p:cNvPr id="136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graphicFrame>
        <p:nvGraphicFramePr>
          <p:cNvPr id="1368" name="图表 12"/>
          <p:cNvGraphicFramePr/>
          <p:nvPr/>
        </p:nvGraphicFramePr>
        <p:xfrm>
          <a:off x="412794" y="1976389"/>
          <a:ext cx="5168698" cy="3057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69" name="图表 13"/>
          <p:cNvGraphicFramePr/>
          <p:nvPr/>
        </p:nvGraphicFramePr>
        <p:xfrm>
          <a:off x="6794632" y="1908909"/>
          <a:ext cx="5218712" cy="316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graphicFrame>
        <p:nvGraphicFramePr>
          <p:cNvPr id="1372" name="图表 3"/>
          <p:cNvGraphicFramePr/>
          <p:nvPr/>
        </p:nvGraphicFramePr>
        <p:xfrm>
          <a:off x="708664" y="1909619"/>
          <a:ext cx="6933693" cy="3514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73" name="标题 1"/>
          <p:cNvSpPr txBox="1"/>
          <p:nvPr/>
        </p:nvSpPr>
        <p:spPr>
          <a:xfrm>
            <a:off x="275695" y="226352"/>
            <a:ext cx="9809848" cy="60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749808">
              <a:lnSpc>
                <a:spcPct val="90000"/>
              </a:lnSpc>
              <a:defRPr sz="2952">
                <a:solidFill>
                  <a:srgbClr val="4454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 未来的销售预估</a:t>
            </a:r>
          </a:p>
        </p:txBody>
      </p:sp>
      <p:sp>
        <p:nvSpPr>
          <p:cNvPr id="1374" name="文本框 5"/>
          <p:cNvSpPr txBox="1"/>
          <p:nvPr/>
        </p:nvSpPr>
        <p:spPr>
          <a:xfrm>
            <a:off x="8023538" y="1639262"/>
            <a:ext cx="3736842" cy="404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智·源数据分析平台在2018年底产出第一个销售版本，建立第一个样板点.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2019年是Hillstone 智·源的第一个融合版本，预计销售额800w.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2020年 ~2022年，随着产品功能不断完善，稳定，HSM&amp;HSA的销售额都会通过智·源 承接过来，同时安全威胁情报，联动防御等体系建设起来，到2022年，预计销售额达到5000w.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市场规模预期</a:t>
            </a:r>
          </a:p>
        </p:txBody>
      </p:sp>
      <p:sp>
        <p:nvSpPr>
          <p:cNvPr id="1378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grpSp>
        <p:nvGrpSpPr>
          <p:cNvPr id="1402" name="组合 3"/>
          <p:cNvGrpSpPr/>
          <p:nvPr/>
        </p:nvGrpSpPr>
        <p:grpSpPr>
          <a:xfrm>
            <a:off x="1679882" y="592752"/>
            <a:ext cx="8832236" cy="5742761"/>
            <a:chOff x="0" y="0"/>
            <a:chExt cx="8832235" cy="5742759"/>
          </a:xfrm>
        </p:grpSpPr>
        <p:grpSp>
          <p:nvGrpSpPr>
            <p:cNvPr id="1381" name="椭圆 13"/>
            <p:cNvGrpSpPr/>
            <p:nvPr/>
          </p:nvGrpSpPr>
          <p:grpSpPr>
            <a:xfrm>
              <a:off x="3907097" y="2787469"/>
              <a:ext cx="2435773" cy="2955291"/>
              <a:chOff x="0" y="0"/>
              <a:chExt cx="2435772" cy="2955289"/>
            </a:xfrm>
          </p:grpSpPr>
          <p:sp>
            <p:nvSpPr>
              <p:cNvPr id="1379" name="Oval"/>
              <p:cNvSpPr/>
              <p:nvPr/>
            </p:nvSpPr>
            <p:spPr>
              <a:xfrm>
                <a:off x="0" y="339727"/>
                <a:ext cx="2435773" cy="2275837"/>
              </a:xfrm>
              <a:prstGeom prst="ellipse">
                <a:avLst/>
              </a:prstGeom>
              <a:gradFill flip="none" rotWithShape="1">
                <a:gsLst>
                  <a:gs pos="0">
                    <a:srgbClr val="557E29"/>
                  </a:gs>
                  <a:gs pos="50000">
                    <a:srgbClr val="7AB63B"/>
                  </a:gs>
                  <a:gs pos="100000">
                    <a:srgbClr val="92DA4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0" name="其他市场"/>
              <p:cNvSpPr txBox="1"/>
              <p:nvPr/>
            </p:nvSpPr>
            <p:spPr>
              <a:xfrm>
                <a:off x="356710" y="0"/>
                <a:ext cx="1722352" cy="29552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其他市场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84" name="椭圆 8"/>
            <p:cNvGrpSpPr/>
            <p:nvPr/>
          </p:nvGrpSpPr>
          <p:grpSpPr>
            <a:xfrm>
              <a:off x="0" y="463136"/>
              <a:ext cx="4062285" cy="3926841"/>
              <a:chOff x="0" y="0"/>
              <a:chExt cx="4062284" cy="3926840"/>
            </a:xfrm>
          </p:grpSpPr>
          <p:sp>
            <p:nvSpPr>
              <p:cNvPr id="1382" name="Oval"/>
              <p:cNvSpPr/>
              <p:nvPr/>
            </p:nvSpPr>
            <p:spPr>
              <a:xfrm>
                <a:off x="0" y="39852"/>
                <a:ext cx="4062285" cy="3847137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FF"/>
                  </a:gs>
                  <a:gs pos="50000">
                    <a:srgbClr val="BDE1FF"/>
                  </a:gs>
                  <a:gs pos="100000">
                    <a:srgbClr val="DEE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3" name="~2020，预计30.3亿美元"/>
              <p:cNvSpPr txBox="1"/>
              <p:nvPr/>
            </p:nvSpPr>
            <p:spPr>
              <a:xfrm>
                <a:off x="594908" y="0"/>
                <a:ext cx="2872468" cy="3926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~2020，预计30.3亿美元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87" name="椭圆 2"/>
            <p:cNvGrpSpPr/>
            <p:nvPr/>
          </p:nvGrpSpPr>
          <p:grpSpPr>
            <a:xfrm>
              <a:off x="571350" y="1302821"/>
              <a:ext cx="2970673" cy="2848488"/>
              <a:chOff x="0" y="0"/>
              <a:chExt cx="2970671" cy="2848486"/>
            </a:xfrm>
          </p:grpSpPr>
          <p:sp>
            <p:nvSpPr>
              <p:cNvPr id="1385" name="Oval"/>
              <p:cNvSpPr/>
              <p:nvPr/>
            </p:nvSpPr>
            <p:spPr>
              <a:xfrm>
                <a:off x="0" y="-1"/>
                <a:ext cx="2970672" cy="284848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68B"/>
                  </a:gs>
                  <a:gs pos="50000">
                    <a:srgbClr val="0093C9"/>
                  </a:gs>
                  <a:gs pos="100000">
                    <a:srgbClr val="00B0F0"/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6" name="SIEM市场…"/>
              <p:cNvSpPr txBox="1"/>
              <p:nvPr/>
            </p:nvSpPr>
            <p:spPr>
              <a:xfrm>
                <a:off x="435044" y="489522"/>
                <a:ext cx="2100583" cy="186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SIEM市场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全球-2017，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23.1亿美元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中国-2017，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3.17亿人民币</a:t>
                </a:r>
              </a:p>
            </p:txBody>
          </p:sp>
        </p:grpSp>
        <p:sp>
          <p:nvSpPr>
            <p:cNvPr id="1388" name="文本框 9"/>
            <p:cNvSpPr txBox="1"/>
            <p:nvPr/>
          </p:nvSpPr>
          <p:spPr>
            <a:xfrm>
              <a:off x="645735" y="4458296"/>
              <a:ext cx="243577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100" i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数据来源：2017年Garnter市场报告</a:t>
              </a:r>
            </a:p>
          </p:txBody>
        </p:sp>
        <p:grpSp>
          <p:nvGrpSpPr>
            <p:cNvPr id="1391" name="椭圆 10"/>
            <p:cNvGrpSpPr/>
            <p:nvPr/>
          </p:nvGrpSpPr>
          <p:grpSpPr>
            <a:xfrm>
              <a:off x="5657359" y="-1"/>
              <a:ext cx="3174877" cy="3660142"/>
              <a:chOff x="0" y="0"/>
              <a:chExt cx="3174875" cy="3660140"/>
            </a:xfrm>
          </p:grpSpPr>
          <p:sp>
            <p:nvSpPr>
              <p:cNvPr id="1389" name="Oval"/>
              <p:cNvSpPr/>
              <p:nvPr/>
            </p:nvSpPr>
            <p:spPr>
              <a:xfrm>
                <a:off x="0" y="395013"/>
                <a:ext cx="3174876" cy="2870114"/>
              </a:xfrm>
              <a:prstGeom prst="ellipse">
                <a:avLst/>
              </a:prstGeom>
              <a:gradFill flip="none" rotWithShape="1">
                <a:gsLst>
                  <a:gs pos="0">
                    <a:srgbClr val="946F00"/>
                  </a:gs>
                  <a:gs pos="50000">
                    <a:srgbClr val="D5A100"/>
                  </a:gs>
                  <a:gs pos="100000">
                    <a:srgbClr val="FFC0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90" name="~2020，…"/>
              <p:cNvSpPr txBox="1"/>
              <p:nvPr/>
            </p:nvSpPr>
            <p:spPr>
              <a:xfrm>
                <a:off x="464949" y="0"/>
                <a:ext cx="2244976" cy="3660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~2020，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预计50-100亿人民币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  <p:grpSp>
          <p:nvGrpSpPr>
            <p:cNvPr id="1394" name="椭圆 11"/>
            <p:cNvGrpSpPr/>
            <p:nvPr/>
          </p:nvGrpSpPr>
          <p:grpSpPr>
            <a:xfrm>
              <a:off x="6083933" y="1084009"/>
              <a:ext cx="2321727" cy="2125084"/>
              <a:chOff x="0" y="0"/>
              <a:chExt cx="2321726" cy="2125082"/>
            </a:xfrm>
          </p:grpSpPr>
          <p:sp>
            <p:nvSpPr>
              <p:cNvPr id="1392" name="Oval"/>
              <p:cNvSpPr/>
              <p:nvPr/>
            </p:nvSpPr>
            <p:spPr>
              <a:xfrm>
                <a:off x="-1" y="-1"/>
                <a:ext cx="2321728" cy="2125084"/>
              </a:xfrm>
              <a:prstGeom prst="ellipse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3" name="SOC市场…"/>
              <p:cNvSpPr txBox="1"/>
              <p:nvPr/>
            </p:nvSpPr>
            <p:spPr>
              <a:xfrm>
                <a:off x="340009" y="508820"/>
                <a:ext cx="1641708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SOC市场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中国-2016，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10.5亿人民币</a:t>
                </a:r>
              </a:p>
            </p:txBody>
          </p:sp>
        </p:grpSp>
        <p:grpSp>
          <p:nvGrpSpPr>
            <p:cNvPr id="1397" name="椭圆 12"/>
            <p:cNvGrpSpPr/>
            <p:nvPr/>
          </p:nvGrpSpPr>
          <p:grpSpPr>
            <a:xfrm>
              <a:off x="4145536" y="3535906"/>
              <a:ext cx="1953477" cy="1726435"/>
              <a:chOff x="0" y="0"/>
              <a:chExt cx="1953476" cy="1726433"/>
            </a:xfrm>
          </p:grpSpPr>
          <p:sp>
            <p:nvSpPr>
              <p:cNvPr id="1395" name="Oval"/>
              <p:cNvSpPr/>
              <p:nvPr/>
            </p:nvSpPr>
            <p:spPr>
              <a:xfrm>
                <a:off x="-1" y="0"/>
                <a:ext cx="1953478" cy="1726434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96" name="行业客户…"/>
              <p:cNvSpPr txBox="1"/>
              <p:nvPr/>
            </p:nvSpPr>
            <p:spPr>
              <a:xfrm>
                <a:off x="286080" y="309496"/>
                <a:ext cx="1381316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行业客户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自建平台</a:t>
                </a:r>
              </a:p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云端平台</a:t>
                </a:r>
              </a:p>
            </p:txBody>
          </p:sp>
        </p:grpSp>
        <p:sp>
          <p:nvSpPr>
            <p:cNvPr id="1398" name="文本框 14"/>
            <p:cNvSpPr txBox="1"/>
            <p:nvPr/>
          </p:nvSpPr>
          <p:spPr>
            <a:xfrm>
              <a:off x="6225640" y="3300575"/>
              <a:ext cx="243577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100" i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数据来源：安全牛SOC市场调研报告</a:t>
              </a:r>
            </a:p>
          </p:txBody>
        </p:sp>
        <p:grpSp>
          <p:nvGrpSpPr>
            <p:cNvPr id="1401" name="椭圆 15"/>
            <p:cNvGrpSpPr/>
            <p:nvPr/>
          </p:nvGrpSpPr>
          <p:grpSpPr>
            <a:xfrm>
              <a:off x="3346637" y="838774"/>
              <a:ext cx="3026371" cy="2969718"/>
              <a:chOff x="0" y="0"/>
              <a:chExt cx="3026370" cy="2969717"/>
            </a:xfrm>
          </p:grpSpPr>
          <p:sp>
            <p:nvSpPr>
              <p:cNvPr id="1399" name="Oval"/>
              <p:cNvSpPr/>
              <p:nvPr/>
            </p:nvSpPr>
            <p:spPr>
              <a:xfrm>
                <a:off x="-1" y="0"/>
                <a:ext cx="3026372" cy="2969718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>
                <a:noFill/>
                <a:miter lim="400000"/>
              </a:ln>
              <a:effectLst>
                <a:outerShdw blurRad="190500" dist="2286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00" name="聚焦于客户网络安全、流量、运维态势管理、呈现、感知的产品市场空间"/>
              <p:cNvSpPr txBox="1"/>
              <p:nvPr/>
            </p:nvSpPr>
            <p:spPr>
              <a:xfrm>
                <a:off x="443200" y="931138"/>
                <a:ext cx="2139969" cy="1107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50000"/>
                  </a:lnSpc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聚焦于客户网络安全、流量、运维态势管理、呈现、感知的产品市场空间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大屏展示—深信服</a:t>
            </a:r>
          </a:p>
        </p:txBody>
      </p:sp>
      <p:sp>
        <p:nvSpPr>
          <p:cNvPr id="140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140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293" y="1476484"/>
            <a:ext cx="8655822" cy="4269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矩形 10"/>
          <p:cNvSpPr/>
          <p:nvPr/>
        </p:nvSpPr>
        <p:spPr>
          <a:xfrm>
            <a:off x="3453531" y="1897396"/>
            <a:ext cx="4719626" cy="2647328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12" name="圆角矩形标注 11"/>
          <p:cNvGrpSpPr/>
          <p:nvPr/>
        </p:nvGrpSpPr>
        <p:grpSpPr>
          <a:xfrm>
            <a:off x="6919165" y="358603"/>
            <a:ext cx="2507981" cy="1690297"/>
            <a:chOff x="0" y="0"/>
            <a:chExt cx="2507980" cy="1690296"/>
          </a:xfrm>
        </p:grpSpPr>
        <p:sp>
          <p:nvSpPr>
            <p:cNvPr id="1410" name="Shape"/>
            <p:cNvSpPr/>
            <p:nvPr/>
          </p:nvSpPr>
          <p:spPr>
            <a:xfrm>
              <a:off x="0" y="111417"/>
              <a:ext cx="2507981" cy="157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54"/>
                  </a:moveTo>
                  <a:cubicBezTo>
                    <a:pt x="0" y="1188"/>
                    <a:pt x="748" y="0"/>
                    <a:pt x="1671" y="0"/>
                  </a:cubicBezTo>
                  <a:lnTo>
                    <a:pt x="3600" y="0"/>
                  </a:lnTo>
                  <a:lnTo>
                    <a:pt x="19929" y="0"/>
                  </a:lnTo>
                  <a:cubicBezTo>
                    <a:pt x="20852" y="0"/>
                    <a:pt x="21600" y="1188"/>
                    <a:pt x="21600" y="2654"/>
                  </a:cubicBezTo>
                  <a:lnTo>
                    <a:pt x="21600" y="13270"/>
                  </a:lnTo>
                  <a:cubicBezTo>
                    <a:pt x="21600" y="14736"/>
                    <a:pt x="20852" y="15924"/>
                    <a:pt x="19929" y="15924"/>
                  </a:cubicBezTo>
                  <a:lnTo>
                    <a:pt x="9000" y="15924"/>
                  </a:lnTo>
                  <a:lnTo>
                    <a:pt x="3312" y="21600"/>
                  </a:lnTo>
                  <a:lnTo>
                    <a:pt x="3600" y="15924"/>
                  </a:lnTo>
                  <a:lnTo>
                    <a:pt x="1671" y="15924"/>
                  </a:lnTo>
                  <a:cubicBezTo>
                    <a:pt x="748" y="15924"/>
                    <a:pt x="0" y="14736"/>
                    <a:pt x="0" y="13270"/>
                  </a:cubicBezTo>
                  <a:lnTo>
                    <a:pt x="0" y="13270"/>
                  </a:lnTo>
                  <a:lnTo>
                    <a:pt x="0" y="9289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1" name="1、全球办事处分布及各分支风险状况…"/>
            <p:cNvSpPr txBox="1"/>
            <p:nvPr/>
          </p:nvSpPr>
          <p:spPr>
            <a:xfrm>
              <a:off x="56822" y="0"/>
              <a:ext cx="2394337" cy="1386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1、全球办事处分布及各分支风险状况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2、互访风险关系数据来源为内网互访流量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3、需要配置分支—分支内配置业务和内网主机网段</a:t>
              </a:r>
            </a:p>
          </p:txBody>
        </p:sp>
      </p:grpSp>
      <p:sp>
        <p:nvSpPr>
          <p:cNvPr id="14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16" name="圆角矩形标注 13"/>
          <p:cNvGrpSpPr/>
          <p:nvPr/>
        </p:nvGrpSpPr>
        <p:grpSpPr>
          <a:xfrm>
            <a:off x="112890" y="4330960"/>
            <a:ext cx="1536190" cy="1009621"/>
            <a:chOff x="0" y="0"/>
            <a:chExt cx="1536188" cy="1009620"/>
          </a:xfrm>
        </p:grpSpPr>
        <p:sp>
          <p:nvSpPr>
            <p:cNvPr id="1414" name="Shape"/>
            <p:cNvSpPr/>
            <p:nvPr/>
          </p:nvSpPr>
          <p:spPr>
            <a:xfrm>
              <a:off x="0" y="0"/>
              <a:ext cx="1536190" cy="100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12"/>
                  </a:moveTo>
                  <a:cubicBezTo>
                    <a:pt x="0" y="1304"/>
                    <a:pt x="857" y="0"/>
                    <a:pt x="1914" y="0"/>
                  </a:cubicBezTo>
                  <a:lnTo>
                    <a:pt x="12600" y="0"/>
                  </a:lnTo>
                  <a:lnTo>
                    <a:pt x="19686" y="0"/>
                  </a:lnTo>
                  <a:cubicBezTo>
                    <a:pt x="20743" y="0"/>
                    <a:pt x="21600" y="1304"/>
                    <a:pt x="21600" y="2912"/>
                  </a:cubicBezTo>
                  <a:lnTo>
                    <a:pt x="21600" y="14562"/>
                  </a:lnTo>
                  <a:cubicBezTo>
                    <a:pt x="21600" y="16170"/>
                    <a:pt x="20743" y="17474"/>
                    <a:pt x="19686" y="17474"/>
                  </a:cubicBezTo>
                  <a:lnTo>
                    <a:pt x="18000" y="17474"/>
                  </a:lnTo>
                  <a:lnTo>
                    <a:pt x="19934" y="21600"/>
                  </a:lnTo>
                  <a:lnTo>
                    <a:pt x="12600" y="17474"/>
                  </a:lnTo>
                  <a:lnTo>
                    <a:pt x="1914" y="17474"/>
                  </a:lnTo>
                  <a:cubicBezTo>
                    <a:pt x="857" y="17474"/>
                    <a:pt x="0" y="16170"/>
                    <a:pt x="0" y="14562"/>
                  </a:cubicBezTo>
                  <a:lnTo>
                    <a:pt x="0" y="14562"/>
                  </a:lnTo>
                  <a:lnTo>
                    <a:pt x="0" y="1019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5" name="1、国内外攻击源TOPN"/>
            <p:cNvSpPr txBox="1"/>
            <p:nvPr/>
          </p:nvSpPr>
          <p:spPr>
            <a:xfrm>
              <a:off x="39871" y="165816"/>
              <a:ext cx="145644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1、国内外攻击源TOPN</a:t>
              </a:r>
            </a:p>
          </p:txBody>
        </p:sp>
      </p:grpSp>
      <p:sp>
        <p:nvSpPr>
          <p:cNvPr id="1417" name="矩形 14"/>
          <p:cNvSpPr/>
          <p:nvPr/>
        </p:nvSpPr>
        <p:spPr>
          <a:xfrm>
            <a:off x="3453529" y="4629150"/>
            <a:ext cx="4719626" cy="107632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0" name="圆角矩形标注 15"/>
          <p:cNvGrpSpPr/>
          <p:nvPr/>
        </p:nvGrpSpPr>
        <p:grpSpPr>
          <a:xfrm>
            <a:off x="3835670" y="5753694"/>
            <a:ext cx="2383803" cy="816602"/>
            <a:chOff x="0" y="0"/>
            <a:chExt cx="2383801" cy="816600"/>
          </a:xfrm>
        </p:grpSpPr>
        <p:sp>
          <p:nvSpPr>
            <p:cNvPr id="1418" name="Shape"/>
            <p:cNvSpPr/>
            <p:nvPr/>
          </p:nvSpPr>
          <p:spPr>
            <a:xfrm>
              <a:off x="0" y="0"/>
              <a:ext cx="2383803" cy="81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97"/>
                  </a:moveTo>
                  <a:cubicBezTo>
                    <a:pt x="0" y="6162"/>
                    <a:pt x="426" y="4917"/>
                    <a:pt x="953" y="4917"/>
                  </a:cubicBezTo>
                  <a:lnTo>
                    <a:pt x="3600" y="4917"/>
                  </a:lnTo>
                  <a:lnTo>
                    <a:pt x="4348" y="0"/>
                  </a:lnTo>
                  <a:lnTo>
                    <a:pt x="9000" y="4917"/>
                  </a:lnTo>
                  <a:lnTo>
                    <a:pt x="20647" y="4917"/>
                  </a:lnTo>
                  <a:cubicBezTo>
                    <a:pt x="21174" y="4917"/>
                    <a:pt x="21600" y="6162"/>
                    <a:pt x="21600" y="7697"/>
                  </a:cubicBezTo>
                  <a:lnTo>
                    <a:pt x="21600" y="7697"/>
                  </a:lnTo>
                  <a:lnTo>
                    <a:pt x="21600" y="18819"/>
                  </a:lnTo>
                  <a:cubicBezTo>
                    <a:pt x="21600" y="20355"/>
                    <a:pt x="21174" y="21600"/>
                    <a:pt x="20647" y="21600"/>
                  </a:cubicBezTo>
                  <a:lnTo>
                    <a:pt x="953" y="21600"/>
                  </a:lnTo>
                  <a:cubicBezTo>
                    <a:pt x="426" y="21600"/>
                    <a:pt x="0" y="20355"/>
                    <a:pt x="0" y="18819"/>
                  </a:cubicBezTo>
                  <a:lnTo>
                    <a:pt x="0" y="7697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19" name="1、展示实时的外部攻击…"/>
            <p:cNvSpPr txBox="1"/>
            <p:nvPr/>
          </p:nvSpPr>
          <p:spPr>
            <a:xfrm>
              <a:off x="30789" y="239617"/>
              <a:ext cx="232222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1、展示实时的外部攻击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2、数据来源为外部威胁日志</a:t>
              </a:r>
            </a:p>
          </p:txBody>
        </p:sp>
      </p:grpSp>
      <p:sp>
        <p:nvSpPr>
          <p:cNvPr id="1421" name="矩形 16"/>
          <p:cNvSpPr/>
          <p:nvPr/>
        </p:nvSpPr>
        <p:spPr>
          <a:xfrm>
            <a:off x="8226259" y="1897396"/>
            <a:ext cx="1811136" cy="228407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4" name="圆角矩形标注 17"/>
          <p:cNvGrpSpPr/>
          <p:nvPr/>
        </p:nvGrpSpPr>
        <p:grpSpPr>
          <a:xfrm>
            <a:off x="10090497" y="1645845"/>
            <a:ext cx="1506907" cy="1050968"/>
            <a:chOff x="0" y="0"/>
            <a:chExt cx="1506905" cy="1050967"/>
          </a:xfrm>
        </p:grpSpPr>
        <p:sp>
          <p:nvSpPr>
            <p:cNvPr id="1422" name="Shape"/>
            <p:cNvSpPr/>
            <p:nvPr/>
          </p:nvSpPr>
          <p:spPr>
            <a:xfrm>
              <a:off x="0" y="0"/>
              <a:ext cx="1506907" cy="1050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82"/>
                  </a:moveTo>
                  <a:cubicBezTo>
                    <a:pt x="0" y="1201"/>
                    <a:pt x="838" y="0"/>
                    <a:pt x="1871" y="0"/>
                  </a:cubicBezTo>
                  <a:lnTo>
                    <a:pt x="3600" y="0"/>
                  </a:lnTo>
                  <a:lnTo>
                    <a:pt x="19729" y="0"/>
                  </a:lnTo>
                  <a:cubicBezTo>
                    <a:pt x="20762" y="0"/>
                    <a:pt x="21600" y="1201"/>
                    <a:pt x="21600" y="2682"/>
                  </a:cubicBezTo>
                  <a:lnTo>
                    <a:pt x="21600" y="13411"/>
                  </a:lnTo>
                  <a:cubicBezTo>
                    <a:pt x="21600" y="14892"/>
                    <a:pt x="20762" y="16093"/>
                    <a:pt x="19729" y="16093"/>
                  </a:cubicBezTo>
                  <a:lnTo>
                    <a:pt x="9000" y="16093"/>
                  </a:lnTo>
                  <a:lnTo>
                    <a:pt x="854" y="21600"/>
                  </a:lnTo>
                  <a:lnTo>
                    <a:pt x="3600" y="16093"/>
                  </a:lnTo>
                  <a:lnTo>
                    <a:pt x="1871" y="16093"/>
                  </a:lnTo>
                  <a:cubicBezTo>
                    <a:pt x="838" y="16093"/>
                    <a:pt x="0" y="14892"/>
                    <a:pt x="0" y="13411"/>
                  </a:cubicBezTo>
                  <a:lnTo>
                    <a:pt x="0" y="13411"/>
                  </a:lnTo>
                  <a:lnTo>
                    <a:pt x="0" y="938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23" name="1、对各分支风险等级评估"/>
            <p:cNvSpPr txBox="1"/>
            <p:nvPr/>
          </p:nvSpPr>
          <p:spPr>
            <a:xfrm>
              <a:off x="38223" y="129895"/>
              <a:ext cx="143046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1、对各分支风险等级评估</a:t>
              </a:r>
            </a:p>
          </p:txBody>
        </p:sp>
      </p:grpSp>
      <p:sp>
        <p:nvSpPr>
          <p:cNvPr id="1425" name="矩形 18"/>
          <p:cNvSpPr/>
          <p:nvPr/>
        </p:nvSpPr>
        <p:spPr>
          <a:xfrm>
            <a:off x="1733549" y="1972635"/>
            <a:ext cx="1630541" cy="259936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28" name="圆角矩形标注 19"/>
          <p:cNvGrpSpPr/>
          <p:nvPr/>
        </p:nvGrpSpPr>
        <p:grpSpPr>
          <a:xfrm>
            <a:off x="107919" y="1696445"/>
            <a:ext cx="1536190" cy="1009621"/>
            <a:chOff x="0" y="0"/>
            <a:chExt cx="1536188" cy="1009620"/>
          </a:xfrm>
        </p:grpSpPr>
        <p:sp>
          <p:nvSpPr>
            <p:cNvPr id="1426" name="Shape"/>
            <p:cNvSpPr/>
            <p:nvPr/>
          </p:nvSpPr>
          <p:spPr>
            <a:xfrm>
              <a:off x="0" y="0"/>
              <a:ext cx="1536190" cy="100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12"/>
                  </a:moveTo>
                  <a:cubicBezTo>
                    <a:pt x="0" y="1304"/>
                    <a:pt x="857" y="0"/>
                    <a:pt x="1914" y="0"/>
                  </a:cubicBezTo>
                  <a:lnTo>
                    <a:pt x="12600" y="0"/>
                  </a:lnTo>
                  <a:lnTo>
                    <a:pt x="19686" y="0"/>
                  </a:lnTo>
                  <a:cubicBezTo>
                    <a:pt x="20743" y="0"/>
                    <a:pt x="21600" y="1304"/>
                    <a:pt x="21600" y="2912"/>
                  </a:cubicBezTo>
                  <a:lnTo>
                    <a:pt x="21600" y="14562"/>
                  </a:lnTo>
                  <a:cubicBezTo>
                    <a:pt x="21600" y="16170"/>
                    <a:pt x="20743" y="17474"/>
                    <a:pt x="19686" y="17474"/>
                  </a:cubicBezTo>
                  <a:lnTo>
                    <a:pt x="18000" y="17474"/>
                  </a:lnTo>
                  <a:lnTo>
                    <a:pt x="19934" y="21600"/>
                  </a:lnTo>
                  <a:lnTo>
                    <a:pt x="12600" y="17474"/>
                  </a:lnTo>
                  <a:lnTo>
                    <a:pt x="1914" y="17474"/>
                  </a:lnTo>
                  <a:cubicBezTo>
                    <a:pt x="857" y="17474"/>
                    <a:pt x="0" y="16170"/>
                    <a:pt x="0" y="14562"/>
                  </a:cubicBezTo>
                  <a:lnTo>
                    <a:pt x="0" y="14562"/>
                  </a:lnTo>
                  <a:lnTo>
                    <a:pt x="0" y="1019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27" name="1、数据来源为外部威胁事件"/>
            <p:cNvSpPr txBox="1"/>
            <p:nvPr/>
          </p:nvSpPr>
          <p:spPr>
            <a:xfrm>
              <a:off x="39871" y="146766"/>
              <a:ext cx="1456446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1、数据来源为外部威胁事件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透视镜—深信服</a:t>
            </a:r>
          </a:p>
        </p:txBody>
      </p:sp>
      <p:sp>
        <p:nvSpPr>
          <p:cNvPr id="143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143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820" y="1156563"/>
            <a:ext cx="8548152" cy="4712442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矩形 14"/>
          <p:cNvSpPr/>
          <p:nvPr/>
        </p:nvSpPr>
        <p:spPr>
          <a:xfrm>
            <a:off x="2785315" y="2143638"/>
            <a:ext cx="620891" cy="39176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434" name="矩形 15"/>
          <p:cNvSpPr/>
          <p:nvPr/>
        </p:nvSpPr>
        <p:spPr>
          <a:xfrm>
            <a:off x="2624230" y="5084827"/>
            <a:ext cx="620891" cy="391768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435" name="矩形 17"/>
          <p:cNvSpPr/>
          <p:nvPr/>
        </p:nvSpPr>
        <p:spPr>
          <a:xfrm>
            <a:off x="9216041" y="4079573"/>
            <a:ext cx="760298" cy="89101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grpSp>
        <p:nvGrpSpPr>
          <p:cNvPr id="1438" name="圆角矩形标注 13"/>
          <p:cNvGrpSpPr/>
          <p:nvPr/>
        </p:nvGrpSpPr>
        <p:grpSpPr>
          <a:xfrm>
            <a:off x="2361493" y="2603094"/>
            <a:ext cx="847645" cy="623618"/>
            <a:chOff x="0" y="0"/>
            <a:chExt cx="847643" cy="623617"/>
          </a:xfrm>
        </p:grpSpPr>
        <p:sp>
          <p:nvSpPr>
            <p:cNvPr id="1436" name="Shape"/>
            <p:cNvSpPr/>
            <p:nvPr/>
          </p:nvSpPr>
          <p:spPr>
            <a:xfrm>
              <a:off x="0" y="0"/>
              <a:ext cx="847645" cy="62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03"/>
                  </a:moveTo>
                  <a:cubicBezTo>
                    <a:pt x="0" y="6946"/>
                    <a:pt x="869" y="5764"/>
                    <a:pt x="1942" y="5764"/>
                  </a:cubicBezTo>
                  <a:lnTo>
                    <a:pt x="12600" y="5764"/>
                  </a:lnTo>
                  <a:lnTo>
                    <a:pt x="19219" y="0"/>
                  </a:lnTo>
                  <a:lnTo>
                    <a:pt x="18000" y="5764"/>
                  </a:lnTo>
                  <a:lnTo>
                    <a:pt x="19658" y="5764"/>
                  </a:lnTo>
                  <a:cubicBezTo>
                    <a:pt x="20731" y="5764"/>
                    <a:pt x="21600" y="6946"/>
                    <a:pt x="21600" y="8403"/>
                  </a:cubicBezTo>
                  <a:lnTo>
                    <a:pt x="21600" y="8403"/>
                  </a:lnTo>
                  <a:lnTo>
                    <a:pt x="21600" y="18961"/>
                  </a:lnTo>
                  <a:cubicBezTo>
                    <a:pt x="21600" y="20418"/>
                    <a:pt x="20731" y="21600"/>
                    <a:pt x="19658" y="21600"/>
                  </a:cubicBezTo>
                  <a:lnTo>
                    <a:pt x="1942" y="21600"/>
                  </a:lnTo>
                  <a:cubicBezTo>
                    <a:pt x="869" y="21600"/>
                    <a:pt x="0" y="20418"/>
                    <a:pt x="0" y="18961"/>
                  </a:cubicBezTo>
                  <a:lnTo>
                    <a:pt x="0" y="840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37" name="内网网段"/>
            <p:cNvSpPr txBox="1"/>
            <p:nvPr/>
          </p:nvSpPr>
          <p:spPr>
            <a:xfrm>
              <a:off x="22318" y="241347"/>
              <a:ext cx="80300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内网网段</a:t>
              </a:r>
            </a:p>
          </p:txBody>
        </p:sp>
      </p:grpSp>
      <p:grpSp>
        <p:nvGrpSpPr>
          <p:cNvPr id="1441" name="圆角矩形标注 16"/>
          <p:cNvGrpSpPr/>
          <p:nvPr/>
        </p:nvGrpSpPr>
        <p:grpSpPr>
          <a:xfrm>
            <a:off x="2209146" y="4375220"/>
            <a:ext cx="840699" cy="605267"/>
            <a:chOff x="0" y="0"/>
            <a:chExt cx="840698" cy="605265"/>
          </a:xfrm>
        </p:grpSpPr>
        <p:sp>
          <p:nvSpPr>
            <p:cNvPr id="1439" name="Shape"/>
            <p:cNvSpPr/>
            <p:nvPr/>
          </p:nvSpPr>
          <p:spPr>
            <a:xfrm>
              <a:off x="0" y="0"/>
              <a:ext cx="840699" cy="60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01"/>
                  </a:moveTo>
                  <a:cubicBezTo>
                    <a:pt x="0" y="1165"/>
                    <a:pt x="838" y="0"/>
                    <a:pt x="1873" y="0"/>
                  </a:cubicBezTo>
                  <a:lnTo>
                    <a:pt x="12600" y="0"/>
                  </a:lnTo>
                  <a:lnTo>
                    <a:pt x="19727" y="0"/>
                  </a:lnTo>
                  <a:cubicBezTo>
                    <a:pt x="20762" y="0"/>
                    <a:pt x="21600" y="1165"/>
                    <a:pt x="21600" y="2601"/>
                  </a:cubicBezTo>
                  <a:lnTo>
                    <a:pt x="21600" y="13006"/>
                  </a:lnTo>
                  <a:cubicBezTo>
                    <a:pt x="21600" y="14443"/>
                    <a:pt x="20762" y="15607"/>
                    <a:pt x="19727" y="15607"/>
                  </a:cubicBezTo>
                  <a:lnTo>
                    <a:pt x="18000" y="15607"/>
                  </a:lnTo>
                  <a:lnTo>
                    <a:pt x="17167" y="21600"/>
                  </a:lnTo>
                  <a:lnTo>
                    <a:pt x="12600" y="15607"/>
                  </a:lnTo>
                  <a:lnTo>
                    <a:pt x="1873" y="15607"/>
                  </a:lnTo>
                  <a:cubicBezTo>
                    <a:pt x="838" y="15607"/>
                    <a:pt x="0" y="14443"/>
                    <a:pt x="0" y="13006"/>
                  </a:cubicBezTo>
                  <a:lnTo>
                    <a:pt x="0" y="13006"/>
                  </a:lnTo>
                  <a:lnTo>
                    <a:pt x="0" y="9104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40" name="核心业务"/>
            <p:cNvSpPr txBox="1"/>
            <p:nvPr/>
          </p:nvSpPr>
          <p:spPr>
            <a:xfrm>
              <a:off x="21348" y="64998"/>
              <a:ext cx="79800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核心业务</a:t>
              </a:r>
            </a:p>
          </p:txBody>
        </p:sp>
      </p:grpSp>
      <p:grpSp>
        <p:nvGrpSpPr>
          <p:cNvPr id="1444" name="圆角矩形标注 9"/>
          <p:cNvGrpSpPr/>
          <p:nvPr/>
        </p:nvGrpSpPr>
        <p:grpSpPr>
          <a:xfrm>
            <a:off x="9649252" y="1680868"/>
            <a:ext cx="1684215" cy="782869"/>
            <a:chOff x="0" y="0"/>
            <a:chExt cx="1684214" cy="782868"/>
          </a:xfrm>
        </p:grpSpPr>
        <p:sp>
          <p:nvSpPr>
            <p:cNvPr id="1442" name="Shape"/>
            <p:cNvSpPr/>
            <p:nvPr/>
          </p:nvSpPr>
          <p:spPr>
            <a:xfrm>
              <a:off x="0" y="0"/>
              <a:ext cx="1684215" cy="78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8" y="3600"/>
                  </a:moveTo>
                  <a:cubicBezTo>
                    <a:pt x="2888" y="1612"/>
                    <a:pt x="3637" y="0"/>
                    <a:pt x="4561" y="0"/>
                  </a:cubicBezTo>
                  <a:lnTo>
                    <a:pt x="6006" y="0"/>
                  </a:lnTo>
                  <a:lnTo>
                    <a:pt x="19927" y="0"/>
                  </a:lnTo>
                  <a:cubicBezTo>
                    <a:pt x="2085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51" y="21600"/>
                    <a:pt x="19927" y="21600"/>
                  </a:cubicBezTo>
                  <a:lnTo>
                    <a:pt x="4561" y="21600"/>
                  </a:lnTo>
                  <a:cubicBezTo>
                    <a:pt x="3637" y="21600"/>
                    <a:pt x="2888" y="19988"/>
                    <a:pt x="2888" y="18000"/>
                  </a:cubicBezTo>
                  <a:lnTo>
                    <a:pt x="2888" y="18000"/>
                  </a:lnTo>
                  <a:lnTo>
                    <a:pt x="0" y="19416"/>
                  </a:lnTo>
                  <a:lnTo>
                    <a:pt x="2888" y="12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43" name="数据来源为探针Netflow日志"/>
            <p:cNvSpPr txBox="1"/>
            <p:nvPr/>
          </p:nvSpPr>
          <p:spPr>
            <a:xfrm>
              <a:off x="263364" y="129813"/>
              <a:ext cx="1382635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数据来源为探针Netflow日志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标题 1"/>
          <p:cNvSpPr txBox="1">
            <a:spLocks noGrp="1"/>
          </p:cNvSpPr>
          <p:nvPr>
            <p:ph type="title"/>
          </p:nvPr>
        </p:nvSpPr>
        <p:spPr>
          <a:xfrm>
            <a:off x="698496" y="294090"/>
            <a:ext cx="9809848" cy="605775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大屏展示—360</a:t>
            </a:r>
          </a:p>
        </p:txBody>
      </p:sp>
      <p:sp>
        <p:nvSpPr>
          <p:cNvPr id="144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643476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44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908" y="1148959"/>
            <a:ext cx="6152443" cy="3589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908" y="4738825"/>
            <a:ext cx="6152444" cy="1207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0350" y="2243981"/>
            <a:ext cx="2479096" cy="370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0351" y="1148959"/>
            <a:ext cx="2479094" cy="1095021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矩形 8"/>
          <p:cNvSpPr/>
          <p:nvPr/>
        </p:nvSpPr>
        <p:spPr>
          <a:xfrm>
            <a:off x="1518055" y="1258188"/>
            <a:ext cx="6000346" cy="344363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55" name="圆角矩形标注 9"/>
          <p:cNvGrpSpPr/>
          <p:nvPr/>
        </p:nvGrpSpPr>
        <p:grpSpPr>
          <a:xfrm>
            <a:off x="254501" y="1321899"/>
            <a:ext cx="1637800" cy="1141277"/>
            <a:chOff x="0" y="0"/>
            <a:chExt cx="1637798" cy="1141275"/>
          </a:xfrm>
        </p:grpSpPr>
        <p:sp>
          <p:nvSpPr>
            <p:cNvPr id="1453" name="Shape"/>
            <p:cNvSpPr/>
            <p:nvPr/>
          </p:nvSpPr>
          <p:spPr>
            <a:xfrm>
              <a:off x="0" y="32958"/>
              <a:ext cx="1637799" cy="1108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8"/>
                  </a:moveTo>
                  <a:cubicBezTo>
                    <a:pt x="0" y="1293"/>
                    <a:pt x="875" y="0"/>
                    <a:pt x="1954" y="0"/>
                  </a:cubicBezTo>
                  <a:lnTo>
                    <a:pt x="12600" y="0"/>
                  </a:lnTo>
                  <a:lnTo>
                    <a:pt x="19646" y="0"/>
                  </a:lnTo>
                  <a:cubicBezTo>
                    <a:pt x="20725" y="0"/>
                    <a:pt x="21600" y="1293"/>
                    <a:pt x="21600" y="2888"/>
                  </a:cubicBezTo>
                  <a:lnTo>
                    <a:pt x="21600" y="14440"/>
                  </a:lnTo>
                  <a:cubicBezTo>
                    <a:pt x="21600" y="16035"/>
                    <a:pt x="20725" y="17328"/>
                    <a:pt x="19646" y="17328"/>
                  </a:cubicBezTo>
                  <a:lnTo>
                    <a:pt x="18000" y="17328"/>
                  </a:lnTo>
                  <a:lnTo>
                    <a:pt x="18919" y="21600"/>
                  </a:lnTo>
                  <a:lnTo>
                    <a:pt x="12600" y="17328"/>
                  </a:lnTo>
                  <a:lnTo>
                    <a:pt x="1954" y="17328"/>
                  </a:lnTo>
                  <a:cubicBezTo>
                    <a:pt x="875" y="17328"/>
                    <a:pt x="0" y="16035"/>
                    <a:pt x="0" y="14440"/>
                  </a:cubicBezTo>
                  <a:lnTo>
                    <a:pt x="0" y="14440"/>
                  </a:lnTo>
                  <a:lnTo>
                    <a:pt x="0" y="1010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54" name="1、手工绘制拓扑图…"/>
            <p:cNvSpPr txBox="1"/>
            <p:nvPr/>
          </p:nvSpPr>
          <p:spPr>
            <a:xfrm>
              <a:off x="43403" y="0"/>
              <a:ext cx="1550993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1、手工绘制拓扑图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2、导入背景图片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3、将资产拖至相应位置</a:t>
              </a:r>
            </a:p>
          </p:txBody>
        </p:sp>
      </p:grpSp>
      <p:sp>
        <p:nvSpPr>
          <p:cNvPr id="1456" name="矩形 10"/>
          <p:cNvSpPr/>
          <p:nvPr/>
        </p:nvSpPr>
        <p:spPr>
          <a:xfrm>
            <a:off x="7619700" y="1207386"/>
            <a:ext cx="2382256" cy="4696700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59" name="圆角矩形标注 11"/>
          <p:cNvGrpSpPr/>
          <p:nvPr/>
        </p:nvGrpSpPr>
        <p:grpSpPr>
          <a:xfrm>
            <a:off x="10089444" y="1012946"/>
            <a:ext cx="1637799" cy="1119610"/>
            <a:chOff x="0" y="0"/>
            <a:chExt cx="1637798" cy="1119608"/>
          </a:xfrm>
        </p:grpSpPr>
        <p:sp>
          <p:nvSpPr>
            <p:cNvPr id="1457" name="Shape"/>
            <p:cNvSpPr/>
            <p:nvPr/>
          </p:nvSpPr>
          <p:spPr>
            <a:xfrm>
              <a:off x="0" y="0"/>
              <a:ext cx="1637799" cy="11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59"/>
                  </a:moveTo>
                  <a:cubicBezTo>
                    <a:pt x="0" y="1280"/>
                    <a:pt x="875" y="0"/>
                    <a:pt x="1954" y="0"/>
                  </a:cubicBezTo>
                  <a:lnTo>
                    <a:pt x="3600" y="0"/>
                  </a:lnTo>
                  <a:lnTo>
                    <a:pt x="19646" y="0"/>
                  </a:lnTo>
                  <a:cubicBezTo>
                    <a:pt x="20725" y="0"/>
                    <a:pt x="21600" y="1280"/>
                    <a:pt x="21600" y="2859"/>
                  </a:cubicBezTo>
                  <a:lnTo>
                    <a:pt x="21600" y="14294"/>
                  </a:lnTo>
                  <a:cubicBezTo>
                    <a:pt x="21600" y="15873"/>
                    <a:pt x="20725" y="17153"/>
                    <a:pt x="19646" y="17153"/>
                  </a:cubicBezTo>
                  <a:lnTo>
                    <a:pt x="9000" y="17153"/>
                  </a:lnTo>
                  <a:lnTo>
                    <a:pt x="2393" y="21600"/>
                  </a:lnTo>
                  <a:lnTo>
                    <a:pt x="3600" y="17153"/>
                  </a:lnTo>
                  <a:lnTo>
                    <a:pt x="1954" y="17153"/>
                  </a:lnTo>
                  <a:cubicBezTo>
                    <a:pt x="875" y="17153"/>
                    <a:pt x="0" y="15873"/>
                    <a:pt x="0" y="14294"/>
                  </a:cubicBezTo>
                  <a:lnTo>
                    <a:pt x="0" y="14294"/>
                  </a:lnTo>
                  <a:lnTo>
                    <a:pt x="0" y="10006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58" name="1、全局、各安全域风险状况…"/>
            <p:cNvSpPr txBox="1"/>
            <p:nvPr/>
          </p:nvSpPr>
          <p:spPr>
            <a:xfrm>
              <a:off x="43403" y="74990"/>
              <a:ext cx="1550993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1、全局、各安全域风险状况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2、需配置安全域</a:t>
              </a:r>
            </a:p>
          </p:txBody>
        </p:sp>
      </p:grpSp>
      <p:sp>
        <p:nvSpPr>
          <p:cNvPr id="1460" name="矩形 12"/>
          <p:cNvSpPr/>
          <p:nvPr/>
        </p:nvSpPr>
        <p:spPr>
          <a:xfrm>
            <a:off x="1489833" y="4786486"/>
            <a:ext cx="6000346" cy="109502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63" name="圆角矩形标注 13"/>
          <p:cNvGrpSpPr/>
          <p:nvPr/>
        </p:nvGrpSpPr>
        <p:grpSpPr>
          <a:xfrm>
            <a:off x="254501" y="3434267"/>
            <a:ext cx="1620566" cy="1362134"/>
            <a:chOff x="0" y="0"/>
            <a:chExt cx="1620564" cy="1362132"/>
          </a:xfrm>
        </p:grpSpPr>
        <p:sp>
          <p:nvSpPr>
            <p:cNvPr id="1461" name="Shape"/>
            <p:cNvSpPr/>
            <p:nvPr/>
          </p:nvSpPr>
          <p:spPr>
            <a:xfrm>
              <a:off x="0" y="65288"/>
              <a:ext cx="1620565" cy="129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8"/>
                  </a:moveTo>
                  <a:cubicBezTo>
                    <a:pt x="0" y="1293"/>
                    <a:pt x="1035" y="0"/>
                    <a:pt x="2311" y="0"/>
                  </a:cubicBezTo>
                  <a:lnTo>
                    <a:pt x="12600" y="0"/>
                  </a:lnTo>
                  <a:lnTo>
                    <a:pt x="19289" y="0"/>
                  </a:lnTo>
                  <a:cubicBezTo>
                    <a:pt x="20565" y="0"/>
                    <a:pt x="21600" y="1293"/>
                    <a:pt x="21600" y="2888"/>
                  </a:cubicBezTo>
                  <a:lnTo>
                    <a:pt x="21600" y="14440"/>
                  </a:lnTo>
                  <a:cubicBezTo>
                    <a:pt x="21600" y="16035"/>
                    <a:pt x="20565" y="17328"/>
                    <a:pt x="19289" y="17328"/>
                  </a:cubicBezTo>
                  <a:lnTo>
                    <a:pt x="18000" y="17328"/>
                  </a:lnTo>
                  <a:lnTo>
                    <a:pt x="18919" y="21600"/>
                  </a:lnTo>
                  <a:lnTo>
                    <a:pt x="12600" y="17328"/>
                  </a:lnTo>
                  <a:lnTo>
                    <a:pt x="2311" y="17328"/>
                  </a:lnTo>
                  <a:cubicBezTo>
                    <a:pt x="1035" y="17328"/>
                    <a:pt x="0" y="16035"/>
                    <a:pt x="0" y="14440"/>
                  </a:cubicBezTo>
                  <a:lnTo>
                    <a:pt x="0" y="14440"/>
                  </a:lnTo>
                  <a:lnTo>
                    <a:pt x="0" y="10108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62" name="1、威胁事件统计分类…"/>
            <p:cNvSpPr txBox="1"/>
            <p:nvPr/>
          </p:nvSpPr>
          <p:spPr>
            <a:xfrm>
              <a:off x="50785" y="0"/>
              <a:ext cx="1518994" cy="117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1、威胁事件统计分类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2、数据来源为全网威胁事件和关联分析事件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大屏展示—H3C</a:t>
            </a:r>
          </a:p>
        </p:txBody>
      </p:sp>
      <p:sp>
        <p:nvSpPr>
          <p:cNvPr id="146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146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88" y="1343620"/>
            <a:ext cx="8470897" cy="4764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矩形 7"/>
          <p:cNvSpPr/>
          <p:nvPr/>
        </p:nvSpPr>
        <p:spPr>
          <a:xfrm>
            <a:off x="3634152" y="1786881"/>
            <a:ext cx="4614585" cy="285577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6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72" name="圆角矩形标注 9"/>
          <p:cNvGrpSpPr/>
          <p:nvPr/>
        </p:nvGrpSpPr>
        <p:grpSpPr>
          <a:xfrm>
            <a:off x="5292966" y="6086231"/>
            <a:ext cx="2157701" cy="677896"/>
            <a:chOff x="0" y="0"/>
            <a:chExt cx="2157700" cy="677894"/>
          </a:xfrm>
        </p:grpSpPr>
        <p:sp>
          <p:nvSpPr>
            <p:cNvPr id="1470" name="Shape"/>
            <p:cNvSpPr/>
            <p:nvPr/>
          </p:nvSpPr>
          <p:spPr>
            <a:xfrm>
              <a:off x="0" y="0"/>
              <a:ext cx="2157701" cy="66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1"/>
                  </a:moveTo>
                  <a:cubicBezTo>
                    <a:pt x="0" y="6666"/>
                    <a:pt x="371" y="5462"/>
                    <a:pt x="828" y="5462"/>
                  </a:cubicBezTo>
                  <a:lnTo>
                    <a:pt x="3600" y="5462"/>
                  </a:lnTo>
                  <a:lnTo>
                    <a:pt x="3234" y="0"/>
                  </a:lnTo>
                  <a:lnTo>
                    <a:pt x="9000" y="5462"/>
                  </a:lnTo>
                  <a:lnTo>
                    <a:pt x="20772" y="5462"/>
                  </a:lnTo>
                  <a:cubicBezTo>
                    <a:pt x="21229" y="5462"/>
                    <a:pt x="21600" y="6666"/>
                    <a:pt x="21600" y="8151"/>
                  </a:cubicBezTo>
                  <a:lnTo>
                    <a:pt x="21600" y="8151"/>
                  </a:lnTo>
                  <a:lnTo>
                    <a:pt x="21600" y="18910"/>
                  </a:lnTo>
                  <a:cubicBezTo>
                    <a:pt x="21600" y="20396"/>
                    <a:pt x="21229" y="21600"/>
                    <a:pt x="20772" y="21600"/>
                  </a:cubicBezTo>
                  <a:lnTo>
                    <a:pt x="828" y="21600"/>
                  </a:lnTo>
                  <a:cubicBezTo>
                    <a:pt x="371" y="21600"/>
                    <a:pt x="0" y="20396"/>
                    <a:pt x="0" y="18910"/>
                  </a:cubicBezTo>
                  <a:lnTo>
                    <a:pt x="0" y="8151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1" name="1、实时安全事件…"/>
            <p:cNvSpPr txBox="1"/>
            <p:nvPr/>
          </p:nvSpPr>
          <p:spPr>
            <a:xfrm>
              <a:off x="24236" y="154654"/>
              <a:ext cx="210922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1、实时安全事件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2、来源为外部威胁事件日志</a:t>
              </a:r>
            </a:p>
          </p:txBody>
        </p:sp>
      </p:grpSp>
      <p:sp>
        <p:nvSpPr>
          <p:cNvPr id="1473" name="矩形 10"/>
          <p:cNvSpPr/>
          <p:nvPr/>
        </p:nvSpPr>
        <p:spPr>
          <a:xfrm>
            <a:off x="1805352" y="1786881"/>
            <a:ext cx="1781907" cy="1366626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76" name="圆角矩形标注 11"/>
          <p:cNvGrpSpPr/>
          <p:nvPr/>
        </p:nvGrpSpPr>
        <p:grpSpPr>
          <a:xfrm>
            <a:off x="199292" y="1395333"/>
            <a:ext cx="1559169" cy="1233615"/>
            <a:chOff x="0" y="0"/>
            <a:chExt cx="1559168" cy="1233614"/>
          </a:xfrm>
        </p:grpSpPr>
        <p:sp>
          <p:nvSpPr>
            <p:cNvPr id="1474" name="Shape"/>
            <p:cNvSpPr/>
            <p:nvPr/>
          </p:nvSpPr>
          <p:spPr>
            <a:xfrm>
              <a:off x="0" y="0"/>
              <a:ext cx="1559169" cy="1233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42" y="0"/>
                    <a:pt x="2327" y="0"/>
                  </a:cubicBezTo>
                  <a:lnTo>
                    <a:pt x="12600" y="0"/>
                  </a:lnTo>
                  <a:lnTo>
                    <a:pt x="19273" y="0"/>
                  </a:lnTo>
                  <a:cubicBezTo>
                    <a:pt x="20558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58" y="17648"/>
                    <a:pt x="19273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327" y="17648"/>
                  </a:lnTo>
                  <a:cubicBezTo>
                    <a:pt x="1042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5" name="1、按攻击发生次数对攻击源区域排名…"/>
            <p:cNvSpPr txBox="1"/>
            <p:nvPr/>
          </p:nvSpPr>
          <p:spPr>
            <a:xfrm>
              <a:off x="49200" y="26428"/>
              <a:ext cx="1460768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1、按攻击发生次数对攻击源区域排名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2、可选择国内/外切换</a:t>
              </a:r>
            </a:p>
          </p:txBody>
        </p:sp>
      </p:grpSp>
      <p:grpSp>
        <p:nvGrpSpPr>
          <p:cNvPr id="1479" name="圆角矩形标注 12"/>
          <p:cNvGrpSpPr/>
          <p:nvPr/>
        </p:nvGrpSpPr>
        <p:grpSpPr>
          <a:xfrm>
            <a:off x="199292" y="3069406"/>
            <a:ext cx="1559169" cy="1105344"/>
            <a:chOff x="0" y="0"/>
            <a:chExt cx="1559168" cy="1105343"/>
          </a:xfrm>
        </p:grpSpPr>
        <p:sp>
          <p:nvSpPr>
            <p:cNvPr id="1477" name="Shape"/>
            <p:cNvSpPr/>
            <p:nvPr/>
          </p:nvSpPr>
          <p:spPr>
            <a:xfrm>
              <a:off x="0" y="43909"/>
              <a:ext cx="1559169" cy="106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897" y="0"/>
                    <a:pt x="2002" y="0"/>
                  </a:cubicBezTo>
                  <a:lnTo>
                    <a:pt x="12600" y="0"/>
                  </a:lnTo>
                  <a:lnTo>
                    <a:pt x="19598" y="0"/>
                  </a:lnTo>
                  <a:cubicBezTo>
                    <a:pt x="20703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703" y="17648"/>
                    <a:pt x="19598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002" y="17648"/>
                  </a:lnTo>
                  <a:cubicBezTo>
                    <a:pt x="897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78" name="1、按百分比对攻击类别进行统计…"/>
            <p:cNvSpPr txBox="1"/>
            <p:nvPr/>
          </p:nvSpPr>
          <p:spPr>
            <a:xfrm>
              <a:off x="42333" y="0"/>
              <a:ext cx="1474502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1、按百分比对攻击类别进行统计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2、数据来源为全网安全事件</a:t>
              </a:r>
            </a:p>
          </p:txBody>
        </p:sp>
      </p:grpSp>
      <p:grpSp>
        <p:nvGrpSpPr>
          <p:cNvPr id="1482" name="圆角矩形标注 13"/>
          <p:cNvGrpSpPr/>
          <p:nvPr/>
        </p:nvGrpSpPr>
        <p:grpSpPr>
          <a:xfrm>
            <a:off x="199292" y="4774353"/>
            <a:ext cx="1559169" cy="1061435"/>
            <a:chOff x="0" y="0"/>
            <a:chExt cx="1559168" cy="1061434"/>
          </a:xfrm>
        </p:grpSpPr>
        <p:sp>
          <p:nvSpPr>
            <p:cNvPr id="1480" name="Shape"/>
            <p:cNvSpPr/>
            <p:nvPr/>
          </p:nvSpPr>
          <p:spPr>
            <a:xfrm>
              <a:off x="0" y="0"/>
              <a:ext cx="1559169" cy="106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897" y="0"/>
                    <a:pt x="2002" y="0"/>
                  </a:cubicBezTo>
                  <a:lnTo>
                    <a:pt x="12600" y="0"/>
                  </a:lnTo>
                  <a:lnTo>
                    <a:pt x="19598" y="0"/>
                  </a:lnTo>
                  <a:cubicBezTo>
                    <a:pt x="20703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703" y="17648"/>
                    <a:pt x="19598" y="17648"/>
                  </a:cubicBezTo>
                  <a:lnTo>
                    <a:pt x="18000" y="17648"/>
                  </a:lnTo>
                  <a:lnTo>
                    <a:pt x="19163" y="21600"/>
                  </a:lnTo>
                  <a:lnTo>
                    <a:pt x="12600" y="17648"/>
                  </a:lnTo>
                  <a:lnTo>
                    <a:pt x="2002" y="17648"/>
                  </a:lnTo>
                  <a:cubicBezTo>
                    <a:pt x="897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81" name="1、漏洞攻击类型的百分比统计"/>
            <p:cNvSpPr txBox="1"/>
            <p:nvPr/>
          </p:nvSpPr>
          <p:spPr>
            <a:xfrm>
              <a:off x="42333" y="171990"/>
              <a:ext cx="147450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1、漏洞攻击类型的百分比统计</a:t>
              </a:r>
            </a:p>
          </p:txBody>
        </p:sp>
      </p:grpSp>
      <p:grpSp>
        <p:nvGrpSpPr>
          <p:cNvPr id="1485" name="圆角矩形标注 15"/>
          <p:cNvGrpSpPr/>
          <p:nvPr/>
        </p:nvGrpSpPr>
        <p:grpSpPr>
          <a:xfrm>
            <a:off x="10276248" y="1292389"/>
            <a:ext cx="1559169" cy="1208409"/>
            <a:chOff x="0" y="0"/>
            <a:chExt cx="1559168" cy="1208408"/>
          </a:xfrm>
        </p:grpSpPr>
        <p:sp>
          <p:nvSpPr>
            <p:cNvPr id="1483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84" name="1、以时间维度展示攻击趋势…"/>
            <p:cNvSpPr txBox="1"/>
            <p:nvPr/>
          </p:nvSpPr>
          <p:spPr>
            <a:xfrm>
              <a:off x="48195" y="16131"/>
              <a:ext cx="1462778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1、以时间维度展示攻击趋势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2、周期可选择天/周/月</a:t>
              </a:r>
            </a:p>
          </p:txBody>
        </p:sp>
      </p:grpSp>
      <p:sp>
        <p:nvSpPr>
          <p:cNvPr id="1486" name="矩形 16"/>
          <p:cNvSpPr/>
          <p:nvPr/>
        </p:nvSpPr>
        <p:spPr>
          <a:xfrm>
            <a:off x="1805352" y="3238215"/>
            <a:ext cx="1781907" cy="1326435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7" name="矩形 17"/>
          <p:cNvSpPr/>
          <p:nvPr/>
        </p:nvSpPr>
        <p:spPr>
          <a:xfrm>
            <a:off x="1805352" y="4672967"/>
            <a:ext cx="1781907" cy="1411309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8" name="矩形 18"/>
          <p:cNvSpPr/>
          <p:nvPr/>
        </p:nvSpPr>
        <p:spPr>
          <a:xfrm>
            <a:off x="8342521" y="1746691"/>
            <a:ext cx="1809663" cy="139509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89" name="矩形 19"/>
          <p:cNvSpPr/>
          <p:nvPr/>
        </p:nvSpPr>
        <p:spPr>
          <a:xfrm>
            <a:off x="8342521" y="3238215"/>
            <a:ext cx="1809663" cy="1395092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92" name="圆角矩形标注 20"/>
          <p:cNvGrpSpPr/>
          <p:nvPr/>
        </p:nvGrpSpPr>
        <p:grpSpPr>
          <a:xfrm>
            <a:off x="10276248" y="2902407"/>
            <a:ext cx="1559169" cy="1208409"/>
            <a:chOff x="0" y="0"/>
            <a:chExt cx="1559168" cy="1208408"/>
          </a:xfrm>
        </p:grpSpPr>
        <p:sp>
          <p:nvSpPr>
            <p:cNvPr id="1490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1" name="1、僵木蠕分类统计…"/>
            <p:cNvSpPr txBox="1"/>
            <p:nvPr/>
          </p:nvSpPr>
          <p:spPr>
            <a:xfrm>
              <a:off x="48195" y="124081"/>
              <a:ext cx="146277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1、僵木蠕分类统计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2、数据来源为AV检测事件</a:t>
              </a:r>
            </a:p>
          </p:txBody>
        </p:sp>
      </p:grpSp>
      <p:sp>
        <p:nvSpPr>
          <p:cNvPr id="1493" name="矩形 21"/>
          <p:cNvSpPr/>
          <p:nvPr/>
        </p:nvSpPr>
        <p:spPr>
          <a:xfrm>
            <a:off x="8342521" y="4691651"/>
            <a:ext cx="1809663" cy="1395093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496" name="圆角矩形标注 22"/>
          <p:cNvGrpSpPr/>
          <p:nvPr/>
        </p:nvGrpSpPr>
        <p:grpSpPr>
          <a:xfrm>
            <a:off x="10276248" y="4564650"/>
            <a:ext cx="1559169" cy="1208409"/>
            <a:chOff x="0" y="0"/>
            <a:chExt cx="1559168" cy="1208408"/>
          </a:xfrm>
        </p:grpSpPr>
        <p:sp>
          <p:nvSpPr>
            <p:cNvPr id="1494" name="Shape"/>
            <p:cNvSpPr/>
            <p:nvPr/>
          </p:nvSpPr>
          <p:spPr>
            <a:xfrm>
              <a:off x="0" y="0"/>
              <a:ext cx="1559169" cy="12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41"/>
                  </a:moveTo>
                  <a:cubicBezTo>
                    <a:pt x="0" y="1317"/>
                    <a:pt x="1021" y="0"/>
                    <a:pt x="2280" y="0"/>
                  </a:cubicBezTo>
                  <a:lnTo>
                    <a:pt x="3600" y="0"/>
                  </a:lnTo>
                  <a:lnTo>
                    <a:pt x="19320" y="0"/>
                  </a:lnTo>
                  <a:cubicBezTo>
                    <a:pt x="20579" y="0"/>
                    <a:pt x="21600" y="1317"/>
                    <a:pt x="21600" y="2941"/>
                  </a:cubicBezTo>
                  <a:lnTo>
                    <a:pt x="21600" y="14706"/>
                  </a:lnTo>
                  <a:cubicBezTo>
                    <a:pt x="21600" y="16331"/>
                    <a:pt x="20579" y="17648"/>
                    <a:pt x="19320" y="17648"/>
                  </a:cubicBezTo>
                  <a:lnTo>
                    <a:pt x="9000" y="17648"/>
                  </a:lnTo>
                  <a:lnTo>
                    <a:pt x="1136" y="21600"/>
                  </a:lnTo>
                  <a:lnTo>
                    <a:pt x="3600" y="17648"/>
                  </a:lnTo>
                  <a:lnTo>
                    <a:pt x="2280" y="17648"/>
                  </a:lnTo>
                  <a:cubicBezTo>
                    <a:pt x="1021" y="17648"/>
                    <a:pt x="0" y="16331"/>
                    <a:pt x="0" y="14706"/>
                  </a:cubicBezTo>
                  <a:lnTo>
                    <a:pt x="0" y="14706"/>
                  </a:lnTo>
                  <a:lnTo>
                    <a:pt x="0" y="10295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5" name="1、1天内的DDOS攻击变化趋势"/>
            <p:cNvSpPr txBox="1"/>
            <p:nvPr/>
          </p:nvSpPr>
          <p:spPr>
            <a:xfrm>
              <a:off x="48195" y="232031"/>
              <a:ext cx="146277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1、1天内的DDOS攻击变化趋势</a:t>
              </a:r>
            </a:p>
          </p:txBody>
        </p:sp>
      </p:grpSp>
      <p:grpSp>
        <p:nvGrpSpPr>
          <p:cNvPr id="1499" name="圆角矩形标注 4"/>
          <p:cNvGrpSpPr/>
          <p:nvPr/>
        </p:nvGrpSpPr>
        <p:grpSpPr>
          <a:xfrm>
            <a:off x="6188468" y="668680"/>
            <a:ext cx="2690449" cy="1059063"/>
            <a:chOff x="0" y="0"/>
            <a:chExt cx="2690447" cy="1059062"/>
          </a:xfrm>
        </p:grpSpPr>
        <p:sp>
          <p:nvSpPr>
            <p:cNvPr id="1497" name="Shape"/>
            <p:cNvSpPr/>
            <p:nvPr/>
          </p:nvSpPr>
          <p:spPr>
            <a:xfrm>
              <a:off x="0" y="0"/>
              <a:ext cx="2690449" cy="105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1"/>
                  </a:moveTo>
                  <a:cubicBezTo>
                    <a:pt x="0" y="994"/>
                    <a:pt x="391" y="0"/>
                    <a:pt x="874" y="0"/>
                  </a:cubicBezTo>
                  <a:lnTo>
                    <a:pt x="3600" y="0"/>
                  </a:lnTo>
                  <a:lnTo>
                    <a:pt x="20726" y="0"/>
                  </a:lnTo>
                  <a:cubicBezTo>
                    <a:pt x="21209" y="0"/>
                    <a:pt x="21600" y="994"/>
                    <a:pt x="21600" y="2221"/>
                  </a:cubicBezTo>
                  <a:lnTo>
                    <a:pt x="21600" y="11105"/>
                  </a:lnTo>
                  <a:cubicBezTo>
                    <a:pt x="21600" y="12331"/>
                    <a:pt x="21209" y="13326"/>
                    <a:pt x="20726" y="13326"/>
                  </a:cubicBezTo>
                  <a:lnTo>
                    <a:pt x="9000" y="13326"/>
                  </a:lnTo>
                  <a:lnTo>
                    <a:pt x="5215" y="21600"/>
                  </a:lnTo>
                  <a:lnTo>
                    <a:pt x="3600" y="13326"/>
                  </a:lnTo>
                  <a:lnTo>
                    <a:pt x="874" y="13326"/>
                  </a:lnTo>
                  <a:cubicBezTo>
                    <a:pt x="391" y="13326"/>
                    <a:pt x="0" y="12331"/>
                    <a:pt x="0" y="11105"/>
                  </a:cubicBezTo>
                  <a:lnTo>
                    <a:pt x="0" y="11105"/>
                  </a:lnTo>
                  <a:lnTo>
                    <a:pt x="0" y="777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498" name="1、全球地图攻击源/目展示…"/>
            <p:cNvSpPr txBox="1"/>
            <p:nvPr/>
          </p:nvSpPr>
          <p:spPr>
            <a:xfrm>
              <a:off x="31893" y="65059"/>
              <a:ext cx="262666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1、全球地图攻击源/目展示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2、数据来源为实时的外部攻击事件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NTA—H3C</a:t>
            </a:r>
          </a:p>
        </p:txBody>
      </p:sp>
      <p:sp>
        <p:nvSpPr>
          <p:cNvPr id="150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50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917" y="1385877"/>
            <a:ext cx="8107006" cy="4552030"/>
          </a:xfrm>
          <a:prstGeom prst="rect">
            <a:avLst/>
          </a:prstGeom>
          <a:ln w="12700">
            <a:miter lim="400000"/>
          </a:ln>
        </p:spPr>
      </p:pic>
      <p:sp>
        <p:nvSpPr>
          <p:cNvPr id="1504" name="矩形 4"/>
          <p:cNvSpPr/>
          <p:nvPr/>
        </p:nvSpPr>
        <p:spPr>
          <a:xfrm>
            <a:off x="8348623" y="1415323"/>
            <a:ext cx="1158792" cy="190741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07" name="圆角矩形标注 5"/>
          <p:cNvGrpSpPr/>
          <p:nvPr/>
        </p:nvGrpSpPr>
        <p:grpSpPr>
          <a:xfrm>
            <a:off x="8520735" y="735422"/>
            <a:ext cx="1445869" cy="630696"/>
            <a:chOff x="0" y="0"/>
            <a:chExt cx="1445868" cy="630695"/>
          </a:xfrm>
        </p:grpSpPr>
        <p:sp>
          <p:nvSpPr>
            <p:cNvPr id="1505" name="Shape"/>
            <p:cNvSpPr/>
            <p:nvPr/>
          </p:nvSpPr>
          <p:spPr>
            <a:xfrm>
              <a:off x="0" y="36667"/>
              <a:ext cx="1445869" cy="594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27"/>
                  </a:moveTo>
                  <a:cubicBezTo>
                    <a:pt x="0" y="1221"/>
                    <a:pt x="502" y="0"/>
                    <a:pt x="1120" y="0"/>
                  </a:cubicBezTo>
                  <a:lnTo>
                    <a:pt x="3600" y="0"/>
                  </a:lnTo>
                  <a:lnTo>
                    <a:pt x="20480" y="0"/>
                  </a:lnTo>
                  <a:cubicBezTo>
                    <a:pt x="21098" y="0"/>
                    <a:pt x="21600" y="1221"/>
                    <a:pt x="21600" y="2727"/>
                  </a:cubicBezTo>
                  <a:lnTo>
                    <a:pt x="21600" y="13633"/>
                  </a:lnTo>
                  <a:cubicBezTo>
                    <a:pt x="21600" y="15139"/>
                    <a:pt x="21098" y="16359"/>
                    <a:pt x="20480" y="16359"/>
                  </a:cubicBezTo>
                  <a:lnTo>
                    <a:pt x="9000" y="16359"/>
                  </a:lnTo>
                  <a:lnTo>
                    <a:pt x="2731" y="21600"/>
                  </a:lnTo>
                  <a:lnTo>
                    <a:pt x="3600" y="16359"/>
                  </a:lnTo>
                  <a:lnTo>
                    <a:pt x="1120" y="16359"/>
                  </a:lnTo>
                  <a:cubicBezTo>
                    <a:pt x="502" y="16359"/>
                    <a:pt x="0" y="15139"/>
                    <a:pt x="0" y="13633"/>
                  </a:cubicBezTo>
                  <a:lnTo>
                    <a:pt x="0" y="13633"/>
                  </a:lnTo>
                  <a:lnTo>
                    <a:pt x="0" y="954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06" name="选择业务系统和周期"/>
            <p:cNvSpPr txBox="1"/>
            <p:nvPr/>
          </p:nvSpPr>
          <p:spPr>
            <a:xfrm>
              <a:off x="21963" y="0"/>
              <a:ext cx="1401943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选择业务系统和周期</a:t>
              </a:r>
            </a:p>
          </p:txBody>
        </p:sp>
      </p:grpSp>
      <p:sp>
        <p:nvSpPr>
          <p:cNvPr id="1508" name="矩形 6"/>
          <p:cNvSpPr/>
          <p:nvPr/>
        </p:nvSpPr>
        <p:spPr>
          <a:xfrm>
            <a:off x="4679300" y="2681415"/>
            <a:ext cx="830546" cy="612771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11" name="圆角矩形标注 7"/>
          <p:cNvGrpSpPr/>
          <p:nvPr/>
        </p:nvGrpSpPr>
        <p:grpSpPr>
          <a:xfrm>
            <a:off x="5623806" y="2844277"/>
            <a:ext cx="1527271" cy="578860"/>
            <a:chOff x="0" y="0"/>
            <a:chExt cx="1527270" cy="578858"/>
          </a:xfrm>
        </p:grpSpPr>
        <p:sp>
          <p:nvSpPr>
            <p:cNvPr id="1509" name="Shape"/>
            <p:cNvSpPr/>
            <p:nvPr/>
          </p:nvSpPr>
          <p:spPr>
            <a:xfrm>
              <a:off x="0" y="0"/>
              <a:ext cx="1527271" cy="57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2" y="3600"/>
                  </a:moveTo>
                  <a:cubicBezTo>
                    <a:pt x="2672" y="1612"/>
                    <a:pt x="3282" y="0"/>
                    <a:pt x="4036" y="0"/>
                  </a:cubicBezTo>
                  <a:lnTo>
                    <a:pt x="5826" y="0"/>
                  </a:lnTo>
                  <a:lnTo>
                    <a:pt x="20236" y="0"/>
                  </a:lnTo>
                  <a:cubicBezTo>
                    <a:pt x="20989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989" y="21600"/>
                    <a:pt x="20236" y="21600"/>
                  </a:cubicBezTo>
                  <a:lnTo>
                    <a:pt x="4036" y="21600"/>
                  </a:lnTo>
                  <a:cubicBezTo>
                    <a:pt x="3282" y="21600"/>
                    <a:pt x="2672" y="19988"/>
                    <a:pt x="2672" y="18000"/>
                  </a:cubicBezTo>
                  <a:lnTo>
                    <a:pt x="2672" y="9000"/>
                  </a:lnTo>
                  <a:lnTo>
                    <a:pt x="0" y="5443"/>
                  </a:lnTo>
                  <a:lnTo>
                    <a:pt x="2672" y="3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0" name="NTA技术，超出警戒值视为异常"/>
            <p:cNvSpPr txBox="1"/>
            <p:nvPr/>
          </p:nvSpPr>
          <p:spPr>
            <a:xfrm>
              <a:off x="217155" y="27809"/>
              <a:ext cx="128185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NTA技术，超出警戒值视为异常</a:t>
              </a:r>
            </a:p>
          </p:txBody>
        </p:sp>
      </p:grpSp>
      <p:sp>
        <p:nvSpPr>
          <p:cNvPr id="1512" name="矩形 8"/>
          <p:cNvSpPr/>
          <p:nvPr/>
        </p:nvSpPr>
        <p:spPr>
          <a:xfrm>
            <a:off x="1643024" y="3680907"/>
            <a:ext cx="7864390" cy="2239247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15" name="圆角矩形标注 9"/>
          <p:cNvGrpSpPr/>
          <p:nvPr/>
        </p:nvGrpSpPr>
        <p:grpSpPr>
          <a:xfrm>
            <a:off x="9650258" y="4221672"/>
            <a:ext cx="1527271" cy="578860"/>
            <a:chOff x="0" y="0"/>
            <a:chExt cx="1527270" cy="578858"/>
          </a:xfrm>
        </p:grpSpPr>
        <p:sp>
          <p:nvSpPr>
            <p:cNvPr id="1513" name="Shape"/>
            <p:cNvSpPr/>
            <p:nvPr/>
          </p:nvSpPr>
          <p:spPr>
            <a:xfrm>
              <a:off x="0" y="0"/>
              <a:ext cx="1527271" cy="57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2" y="3600"/>
                  </a:moveTo>
                  <a:cubicBezTo>
                    <a:pt x="2672" y="1612"/>
                    <a:pt x="3282" y="0"/>
                    <a:pt x="4036" y="0"/>
                  </a:cubicBezTo>
                  <a:lnTo>
                    <a:pt x="5826" y="0"/>
                  </a:lnTo>
                  <a:lnTo>
                    <a:pt x="20236" y="0"/>
                  </a:lnTo>
                  <a:cubicBezTo>
                    <a:pt x="20989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989" y="21600"/>
                    <a:pt x="20236" y="21600"/>
                  </a:cubicBezTo>
                  <a:lnTo>
                    <a:pt x="4036" y="21600"/>
                  </a:lnTo>
                  <a:cubicBezTo>
                    <a:pt x="3282" y="21600"/>
                    <a:pt x="2672" y="19988"/>
                    <a:pt x="2672" y="18000"/>
                  </a:cubicBezTo>
                  <a:lnTo>
                    <a:pt x="2672" y="9000"/>
                  </a:lnTo>
                  <a:lnTo>
                    <a:pt x="0" y="5443"/>
                  </a:lnTo>
                  <a:lnTo>
                    <a:pt x="2672" y="3600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4" name="罗列出每次异常访问事件"/>
            <p:cNvSpPr txBox="1"/>
            <p:nvPr/>
          </p:nvSpPr>
          <p:spPr>
            <a:xfrm>
              <a:off x="217155" y="27809"/>
              <a:ext cx="128185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solidFill>
                    <a:schemeClr val="accent2"/>
                  </a:solidFill>
                </a:defRPr>
              </a:lvl1pPr>
            </a:lstStyle>
            <a:p>
              <a:r>
                <a:t>罗列出每次异常访问事件</a:t>
              </a:r>
            </a:p>
          </p:txBody>
        </p:sp>
      </p:grpSp>
      <p:grpSp>
        <p:nvGrpSpPr>
          <p:cNvPr id="1518" name="圆角矩形标注 10"/>
          <p:cNvGrpSpPr/>
          <p:nvPr/>
        </p:nvGrpSpPr>
        <p:grpSpPr>
          <a:xfrm>
            <a:off x="3356069" y="869841"/>
            <a:ext cx="1599753" cy="895774"/>
            <a:chOff x="0" y="0"/>
            <a:chExt cx="1599752" cy="895773"/>
          </a:xfrm>
        </p:grpSpPr>
        <p:sp>
          <p:nvSpPr>
            <p:cNvPr id="1516" name="Shape"/>
            <p:cNvSpPr/>
            <p:nvPr/>
          </p:nvSpPr>
          <p:spPr>
            <a:xfrm>
              <a:off x="0" y="0"/>
              <a:ext cx="1599753" cy="89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48"/>
                  </a:moveTo>
                  <a:cubicBezTo>
                    <a:pt x="0" y="1096"/>
                    <a:pt x="614" y="0"/>
                    <a:pt x="1370" y="0"/>
                  </a:cubicBezTo>
                  <a:lnTo>
                    <a:pt x="12600" y="0"/>
                  </a:lnTo>
                  <a:lnTo>
                    <a:pt x="20230" y="0"/>
                  </a:lnTo>
                  <a:cubicBezTo>
                    <a:pt x="20986" y="0"/>
                    <a:pt x="21600" y="1096"/>
                    <a:pt x="21600" y="2448"/>
                  </a:cubicBezTo>
                  <a:lnTo>
                    <a:pt x="21600" y="12237"/>
                  </a:lnTo>
                  <a:cubicBezTo>
                    <a:pt x="21600" y="13589"/>
                    <a:pt x="20986" y="14685"/>
                    <a:pt x="20230" y="14685"/>
                  </a:cubicBezTo>
                  <a:lnTo>
                    <a:pt x="18000" y="14685"/>
                  </a:lnTo>
                  <a:lnTo>
                    <a:pt x="16728" y="21600"/>
                  </a:lnTo>
                  <a:lnTo>
                    <a:pt x="12600" y="14685"/>
                  </a:lnTo>
                  <a:lnTo>
                    <a:pt x="1370" y="14685"/>
                  </a:lnTo>
                  <a:cubicBezTo>
                    <a:pt x="614" y="14685"/>
                    <a:pt x="0" y="13589"/>
                    <a:pt x="0" y="12237"/>
                  </a:cubicBezTo>
                  <a:lnTo>
                    <a:pt x="0" y="12237"/>
                  </a:lnTo>
                  <a:lnTo>
                    <a:pt x="0" y="8566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17" name="数据来源为流量探针的Netflow日志"/>
            <p:cNvSpPr txBox="1"/>
            <p:nvPr/>
          </p:nvSpPr>
          <p:spPr>
            <a:xfrm>
              <a:off x="29728" y="42880"/>
              <a:ext cx="1540296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数据来源为流量探针的Netflow日志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用户行为分析—H3C</a:t>
            </a:r>
          </a:p>
        </p:txBody>
      </p:sp>
      <p:sp>
        <p:nvSpPr>
          <p:cNvPr id="152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522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800" y="1311515"/>
            <a:ext cx="7959238" cy="4469060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矩形 4"/>
          <p:cNvSpPr/>
          <p:nvPr/>
        </p:nvSpPr>
        <p:spPr>
          <a:xfrm>
            <a:off x="3706284" y="1626336"/>
            <a:ext cx="3773039" cy="2652587"/>
          </a:xfrm>
          <a:prstGeom prst="rect">
            <a:avLst/>
          </a:prstGeom>
          <a:ln w="28575">
            <a:solidFill>
              <a:srgbClr val="FFFF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526" name="圆角矩形标注 5"/>
          <p:cNvGrpSpPr/>
          <p:nvPr/>
        </p:nvGrpSpPr>
        <p:grpSpPr>
          <a:xfrm>
            <a:off x="5916221" y="594370"/>
            <a:ext cx="1903071" cy="1142354"/>
            <a:chOff x="0" y="0"/>
            <a:chExt cx="1903070" cy="1142352"/>
          </a:xfrm>
        </p:grpSpPr>
        <p:sp>
          <p:nvSpPr>
            <p:cNvPr id="1524" name="Shape"/>
            <p:cNvSpPr/>
            <p:nvPr/>
          </p:nvSpPr>
          <p:spPr>
            <a:xfrm>
              <a:off x="0" y="72302"/>
              <a:ext cx="1903071" cy="107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27"/>
                  </a:moveTo>
                  <a:cubicBezTo>
                    <a:pt x="0" y="1221"/>
                    <a:pt x="686" y="0"/>
                    <a:pt x="1533" y="0"/>
                  </a:cubicBezTo>
                  <a:lnTo>
                    <a:pt x="3600" y="0"/>
                  </a:lnTo>
                  <a:lnTo>
                    <a:pt x="20067" y="0"/>
                  </a:lnTo>
                  <a:cubicBezTo>
                    <a:pt x="20914" y="0"/>
                    <a:pt x="21600" y="1221"/>
                    <a:pt x="21600" y="2727"/>
                  </a:cubicBezTo>
                  <a:lnTo>
                    <a:pt x="21600" y="13633"/>
                  </a:lnTo>
                  <a:cubicBezTo>
                    <a:pt x="21600" y="15139"/>
                    <a:pt x="20914" y="16359"/>
                    <a:pt x="20067" y="16359"/>
                  </a:cubicBezTo>
                  <a:lnTo>
                    <a:pt x="9000" y="16359"/>
                  </a:lnTo>
                  <a:lnTo>
                    <a:pt x="2731" y="21600"/>
                  </a:lnTo>
                  <a:lnTo>
                    <a:pt x="3600" y="16359"/>
                  </a:lnTo>
                  <a:lnTo>
                    <a:pt x="1533" y="16359"/>
                  </a:lnTo>
                  <a:cubicBezTo>
                    <a:pt x="686" y="16359"/>
                    <a:pt x="0" y="15139"/>
                    <a:pt x="0" y="13633"/>
                  </a:cubicBezTo>
                  <a:lnTo>
                    <a:pt x="0" y="13633"/>
                  </a:lnTo>
                  <a:lnTo>
                    <a:pt x="0" y="9543"/>
                  </a:lnTo>
                  <a:close/>
                </a:path>
              </a:pathLst>
            </a:custGeom>
            <a:solidFill>
              <a:srgbClr val="F2F2F2"/>
            </a:solidFill>
            <a:ln w="2857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1525" name="1、用户画像…"/>
            <p:cNvSpPr txBox="1"/>
            <p:nvPr/>
          </p:nvSpPr>
          <p:spPr>
            <a:xfrm>
              <a:off x="39562" y="0"/>
              <a:ext cx="1823947" cy="955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1、用户画像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2、实时行为</a:t>
              </a:r>
            </a:p>
            <a:p>
              <a:pPr>
                <a:defRPr sz="1200">
                  <a:solidFill>
                    <a:schemeClr val="accent2"/>
                  </a:solidFill>
                </a:defRPr>
              </a:pPr>
              <a:r>
                <a:t>3、数据来源为上网行为日志和URL日志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市场需求发展趋势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/>
          </p:nvPr>
        </p:nvGraphicFramePr>
        <p:xfrm>
          <a:off x="615434" y="1900573"/>
          <a:ext cx="10961131" cy="38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06" y="1007190"/>
            <a:ext cx="4810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9830001" y="118650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/>
          </p:nvPr>
        </p:nvGraphicFramePr>
        <p:xfrm>
          <a:off x="809705" y="5482544"/>
          <a:ext cx="10766860" cy="42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2" y="3146265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3329985" y="263999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3" y="253348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1197516" y="3208170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4" y="206434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5438009" y="2215460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65" y="1530760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7546033" y="1577407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787823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 Overview</a:t>
            </a:r>
          </a:p>
        </p:txBody>
      </p:sp>
      <p:sp>
        <p:nvSpPr>
          <p:cNvPr id="152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grpSp>
        <p:nvGrpSpPr>
          <p:cNvPr id="1539" name="图示 3"/>
          <p:cNvGrpSpPr/>
          <p:nvPr/>
        </p:nvGrpSpPr>
        <p:grpSpPr>
          <a:xfrm>
            <a:off x="1266408" y="1177635"/>
            <a:ext cx="10176658" cy="4352378"/>
            <a:chOff x="0" y="0"/>
            <a:chExt cx="7483729" cy="4352377"/>
          </a:xfrm>
        </p:grpSpPr>
        <p:grpSp>
          <p:nvGrpSpPr>
            <p:cNvPr id="1532" name="Group"/>
            <p:cNvGrpSpPr/>
            <p:nvPr/>
          </p:nvGrpSpPr>
          <p:grpSpPr>
            <a:xfrm>
              <a:off x="0" y="0"/>
              <a:ext cx="7483729" cy="1099086"/>
              <a:chOff x="0" y="0"/>
              <a:chExt cx="7483728" cy="1099085"/>
            </a:xfrm>
          </p:grpSpPr>
          <p:sp>
            <p:nvSpPr>
              <p:cNvPr id="1530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1" name="目标市场…"/>
              <p:cNvSpPr txBox="1"/>
              <p:nvPr/>
            </p:nvSpPr>
            <p:spPr>
              <a:xfrm>
                <a:off x="24118" y="24118"/>
                <a:ext cx="7435492" cy="738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目标市场</a:t>
                </a:r>
                <a:endParaRPr sz="1400" dirty="0"/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目标区域：全球山石安全产品客户</a:t>
                </a:r>
                <a:endParaRPr sz="1400" dirty="0"/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目标客户：部署山石安全产品的政府、金融、教育、大型企业的行业客户</a:t>
                </a:r>
                <a:endParaRPr sz="1400" dirty="0"/>
              </a:p>
            </p:txBody>
          </p:sp>
        </p:grpSp>
        <p:grpSp>
          <p:nvGrpSpPr>
            <p:cNvPr id="1535" name="Group"/>
            <p:cNvGrpSpPr/>
            <p:nvPr/>
          </p:nvGrpSpPr>
          <p:grpSpPr>
            <a:xfrm>
              <a:off x="0" y="1626645"/>
              <a:ext cx="7483729" cy="1099086"/>
              <a:chOff x="0" y="0"/>
              <a:chExt cx="7483728" cy="1099085"/>
            </a:xfrm>
          </p:grpSpPr>
          <p:sp>
            <p:nvSpPr>
              <p:cNvPr id="1533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rgbClr val="53944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4" name="主要目标…"/>
              <p:cNvSpPr txBox="1"/>
              <p:nvPr/>
            </p:nvSpPr>
            <p:spPr>
              <a:xfrm>
                <a:off x="24118" y="24118"/>
                <a:ext cx="7435492" cy="9541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主要目标</a:t>
                </a:r>
                <a:endParaRPr sz="1400" dirty="0"/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提供综合关联分析及全局态势感知的解决方案</a:t>
                </a:r>
                <a:r>
                  <a:rPr sz="1400" dirty="0"/>
                  <a:t>。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融合HSM、HSA的主要能力，满足部署多类型、多台山石安全产品客户的集中管理及审计需求</a:t>
                </a:r>
                <a:r>
                  <a:rPr sz="1400" dirty="0"/>
                  <a:t>。</a:t>
                </a:r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配合产品销售，挖掘潜在的市场空间，应对友商方案型项目的竞争压力</a:t>
                </a:r>
                <a:r>
                  <a:rPr sz="1400" dirty="0"/>
                  <a:t>。</a:t>
                </a:r>
              </a:p>
            </p:txBody>
          </p:sp>
        </p:grpSp>
        <p:grpSp>
          <p:nvGrpSpPr>
            <p:cNvPr id="1538" name="Group"/>
            <p:cNvGrpSpPr/>
            <p:nvPr/>
          </p:nvGrpSpPr>
          <p:grpSpPr>
            <a:xfrm>
              <a:off x="0" y="3253290"/>
              <a:ext cx="7483729" cy="1099087"/>
              <a:chOff x="0" y="0"/>
              <a:chExt cx="7483728" cy="1099085"/>
            </a:xfrm>
          </p:grpSpPr>
          <p:sp>
            <p:nvSpPr>
              <p:cNvPr id="1536" name="Rounded Rectangle"/>
              <p:cNvSpPr/>
              <p:nvPr/>
            </p:nvSpPr>
            <p:spPr>
              <a:xfrm>
                <a:off x="0" y="0"/>
                <a:ext cx="7483728" cy="1099085"/>
              </a:xfrm>
              <a:prstGeom prst="roundRect">
                <a:avLst>
                  <a:gd name="adj" fmla="val 7500"/>
                </a:avLst>
              </a:prstGeom>
              <a:solidFill>
                <a:srgbClr val="0070C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37" name="发布时间…"/>
              <p:cNvSpPr txBox="1"/>
              <p:nvPr/>
            </p:nvSpPr>
            <p:spPr>
              <a:xfrm>
                <a:off x="24118" y="24118"/>
                <a:ext cx="7435492" cy="523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73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 err="1"/>
                  <a:t>发布时间</a:t>
                </a:r>
                <a:endParaRPr sz="1400" dirty="0"/>
              </a:p>
              <a:p>
                <a:pPr marL="219816" indent="-219816">
                  <a:buSzPct val="100000"/>
                  <a:buChar char="•"/>
                  <a:defRPr sz="173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sz="1400" dirty="0"/>
                  <a:t>期望发布时间2018年12月底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标题 2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市场规模预期</a:t>
            </a:r>
          </a:p>
        </p:txBody>
      </p:sp>
      <p:sp>
        <p:nvSpPr>
          <p:cNvPr id="1542" name="灯片编号占位符 2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543" name="内容占位符 2"/>
          <p:cNvSpPr txBox="1"/>
          <p:nvPr/>
        </p:nvSpPr>
        <p:spPr>
          <a:xfrm>
            <a:off x="617274" y="1156413"/>
            <a:ext cx="10957450" cy="1736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defTabSz="777240">
              <a:lnSpc>
                <a:spcPct val="128000"/>
              </a:lnSpc>
              <a:spcBef>
                <a:spcPts val="800"/>
              </a:spcBef>
              <a:defRPr sz="110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2016年，SIEM全球销量达到了21.7亿美元，在所有细分市场中，属于很高增速的市场</a:t>
            </a:r>
            <a:endParaRPr sz="1360" b="1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到2020年，</a:t>
            </a:r>
            <a:r>
              <a:rPr>
                <a:solidFill>
                  <a:srgbClr val="C00000"/>
                </a:solidFill>
              </a:rPr>
              <a:t>75%的SIEM将采用大数据技术作为其内核，</a:t>
            </a:r>
            <a:r>
              <a:t>同时广泛借助数据建模去提升威胁检测的能力</a:t>
            </a:r>
            <a:endParaRPr sz="1360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SIEM已经是一个成熟市场，但这个市场依然活跃：客户需求在变化，市场格局在变化，技术革新也在不断重塑SIEM自身</a:t>
            </a:r>
            <a:endParaRPr sz="1360"/>
          </a:p>
          <a:p>
            <a:pPr defTabSz="777240">
              <a:lnSpc>
                <a:spcPct val="128000"/>
              </a:lnSpc>
              <a:spcBef>
                <a:spcPts val="800"/>
              </a:spcBef>
              <a:defRPr sz="1105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                                                                                                                                                       SIEM——Garnter</a:t>
            </a:r>
            <a:endParaRPr sz="1360"/>
          </a:p>
        </p:txBody>
      </p:sp>
      <p:sp>
        <p:nvSpPr>
          <p:cNvPr id="1544" name="矩形 1"/>
          <p:cNvSpPr txBox="1"/>
          <p:nvPr/>
        </p:nvSpPr>
        <p:spPr>
          <a:xfrm>
            <a:off x="578799" y="2893067"/>
            <a:ext cx="11034398" cy="175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当前SOC市场规模约10亿元左右，预计到2020年，市场规模将提升到50-100亿元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预计到2020年，以数据和情报驱动的新一代SOC中心的</a:t>
            </a:r>
            <a:r>
              <a:rPr b="1">
                <a:solidFill>
                  <a:srgbClr val="C00000"/>
                </a:solidFill>
              </a:rPr>
              <a:t>市场占有率将从现在的5%提升到50%</a:t>
            </a:r>
            <a:br>
              <a:rPr b="1">
                <a:solidFill>
                  <a:srgbClr val="C00000"/>
                </a:solidFill>
              </a:rPr>
            </a:br>
            <a:r>
              <a:rPr b="1">
                <a:solidFill>
                  <a:srgbClr val="C00000"/>
                </a:solidFill>
              </a:rPr>
              <a:t/>
            </a:r>
            <a:br>
              <a:rPr b="1">
                <a:solidFill>
                  <a:srgbClr val="C00000"/>
                </a:solidFill>
              </a:rPr>
            </a:br>
            <a:r>
              <a:t>SOC建设对企业业务的影响是非常重要和关键的，投入也较为巨大。企业一旦决定投入SOC建设就希望尽快见效，并将持续运营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                                                                                                                                                       SOC——安全牛</a:t>
            </a:r>
          </a:p>
        </p:txBody>
      </p:sp>
      <p:sp>
        <p:nvSpPr>
          <p:cNvPr id="1545" name="矩形 5"/>
          <p:cNvSpPr/>
          <p:nvPr/>
        </p:nvSpPr>
        <p:spPr>
          <a:xfrm>
            <a:off x="617275" y="4939608"/>
            <a:ext cx="11034398" cy="81534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态势感知在SIEM和SOC的基础上，进一步解决部署、管理、运维成本、计算能力弱的问题。</a:t>
            </a:r>
          </a:p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将可能会逐步取代SOC和SIEM的行业市场。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标题 1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全局态势感知—关联分析实例</a:t>
            </a:r>
          </a:p>
        </p:txBody>
      </p:sp>
      <p:sp>
        <p:nvSpPr>
          <p:cNvPr id="1548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21072" y="6302149"/>
            <a:ext cx="52414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grpSp>
        <p:nvGrpSpPr>
          <p:cNvPr id="1560" name="图示 4"/>
          <p:cNvGrpSpPr/>
          <p:nvPr/>
        </p:nvGrpSpPr>
        <p:grpSpPr>
          <a:xfrm>
            <a:off x="5167362" y="576580"/>
            <a:ext cx="1773932" cy="1361441"/>
            <a:chOff x="0" y="0"/>
            <a:chExt cx="1773931" cy="1361439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126999"/>
              <a:ext cx="457199" cy="1107441"/>
              <a:chOff x="0" y="0"/>
              <a:chExt cx="457198" cy="1107439"/>
            </a:xfrm>
          </p:grpSpPr>
          <p:sp>
            <p:nvSpPr>
              <p:cNvPr id="1549" name="Rounded Rectangle"/>
              <p:cNvSpPr/>
              <p:nvPr/>
            </p:nvSpPr>
            <p:spPr>
              <a:xfrm>
                <a:off x="0" y="382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0" name="数据支撑"/>
              <p:cNvSpPr txBox="1"/>
              <p:nvPr/>
            </p:nvSpPr>
            <p:spPr>
              <a:xfrm>
                <a:off x="7524" y="0"/>
                <a:ext cx="442151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数据支撑</a:t>
                </a:r>
              </a:p>
            </p:txBody>
          </p:sp>
        </p:grpSp>
        <p:sp>
          <p:nvSpPr>
            <p:cNvPr id="1552" name="Arrow"/>
            <p:cNvSpPr/>
            <p:nvPr/>
          </p:nvSpPr>
          <p:spPr>
            <a:xfrm>
              <a:off x="507490" y="630428"/>
              <a:ext cx="100585" cy="10058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55" name="Group"/>
            <p:cNvGrpSpPr/>
            <p:nvPr/>
          </p:nvGrpSpPr>
          <p:grpSpPr>
            <a:xfrm>
              <a:off x="658366" y="126999"/>
              <a:ext cx="457199" cy="1107441"/>
              <a:chOff x="0" y="0"/>
              <a:chExt cx="457198" cy="1107439"/>
            </a:xfrm>
          </p:grpSpPr>
          <p:sp>
            <p:nvSpPr>
              <p:cNvPr id="1553" name="Rounded Rectangle"/>
              <p:cNvSpPr/>
              <p:nvPr/>
            </p:nvSpPr>
            <p:spPr>
              <a:xfrm>
                <a:off x="0" y="382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4" name="后台分析"/>
              <p:cNvSpPr txBox="1"/>
              <p:nvPr/>
            </p:nvSpPr>
            <p:spPr>
              <a:xfrm>
                <a:off x="7524" y="0"/>
                <a:ext cx="442151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后台分析</a:t>
                </a:r>
              </a:p>
            </p:txBody>
          </p:sp>
        </p:grpSp>
        <p:sp>
          <p:nvSpPr>
            <p:cNvPr id="1556" name="Arrow"/>
            <p:cNvSpPr/>
            <p:nvPr/>
          </p:nvSpPr>
          <p:spPr>
            <a:xfrm>
              <a:off x="1165856" y="630428"/>
              <a:ext cx="100585" cy="10058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59" name="Group"/>
            <p:cNvGrpSpPr/>
            <p:nvPr/>
          </p:nvGrpSpPr>
          <p:grpSpPr>
            <a:xfrm>
              <a:off x="1316732" y="0"/>
              <a:ext cx="457200" cy="1361440"/>
              <a:chOff x="0" y="0"/>
              <a:chExt cx="457198" cy="1361439"/>
            </a:xfrm>
          </p:grpSpPr>
          <p:sp>
            <p:nvSpPr>
              <p:cNvPr id="1557" name="Rounded Rectangle"/>
              <p:cNvSpPr/>
              <p:nvPr/>
            </p:nvSpPr>
            <p:spPr>
              <a:xfrm>
                <a:off x="0" y="509270"/>
                <a:ext cx="457199" cy="34290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9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8" name="可视化呈现"/>
              <p:cNvSpPr txBox="1"/>
              <p:nvPr/>
            </p:nvSpPr>
            <p:spPr>
              <a:xfrm>
                <a:off x="7524" y="0"/>
                <a:ext cx="442151" cy="1361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可视化呈现</a:t>
                </a:r>
              </a:p>
            </p:txBody>
          </p:sp>
        </p:grpSp>
      </p:grpSp>
      <p:grpSp>
        <p:nvGrpSpPr>
          <p:cNvPr id="1572" name="图示 5"/>
          <p:cNvGrpSpPr/>
          <p:nvPr/>
        </p:nvGrpSpPr>
        <p:grpSpPr>
          <a:xfrm>
            <a:off x="4441804" y="725545"/>
            <a:ext cx="3225046" cy="2123440"/>
            <a:chOff x="0" y="0"/>
            <a:chExt cx="3225045" cy="2123439"/>
          </a:xfrm>
        </p:grpSpPr>
        <p:grpSp>
          <p:nvGrpSpPr>
            <p:cNvPr id="1563" name="Group"/>
            <p:cNvGrpSpPr/>
            <p:nvPr/>
          </p:nvGrpSpPr>
          <p:grpSpPr>
            <a:xfrm>
              <a:off x="0" y="222250"/>
              <a:ext cx="831198" cy="1678941"/>
              <a:chOff x="0" y="0"/>
              <a:chExt cx="831197" cy="1678939"/>
            </a:xfrm>
          </p:grpSpPr>
          <p:sp>
            <p:nvSpPr>
              <p:cNvPr id="1561" name="Rounded Rectangle"/>
              <p:cNvSpPr/>
              <p:nvPr/>
            </p:nvSpPr>
            <p:spPr>
              <a:xfrm>
                <a:off x="0" y="527770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62" name="监控及失陷主机/服务器统计数据，…"/>
              <p:cNvSpPr txBox="1"/>
              <p:nvPr/>
            </p:nvSpPr>
            <p:spPr>
              <a:xfrm>
                <a:off x="13680" y="0"/>
                <a:ext cx="803838" cy="1678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监控及失陷主机/服务器统计数据，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威胁事件数据，夸内网访问和攻击数据等</a:t>
                </a:r>
              </a:p>
            </p:txBody>
          </p:sp>
        </p:grpSp>
        <p:sp>
          <p:nvSpPr>
            <p:cNvPr id="1564" name="Arrow"/>
            <p:cNvSpPr/>
            <p:nvPr/>
          </p:nvSpPr>
          <p:spPr>
            <a:xfrm>
              <a:off x="922629" y="970288"/>
              <a:ext cx="182864" cy="18286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67" name="Group"/>
            <p:cNvGrpSpPr/>
            <p:nvPr/>
          </p:nvGrpSpPr>
          <p:grpSpPr>
            <a:xfrm>
              <a:off x="1196924" y="0"/>
              <a:ext cx="831198" cy="2123440"/>
              <a:chOff x="0" y="0"/>
              <a:chExt cx="831197" cy="2123439"/>
            </a:xfrm>
          </p:grpSpPr>
          <p:sp>
            <p:nvSpPr>
              <p:cNvPr id="1565" name="Rounded Rectangle"/>
              <p:cNvSpPr/>
              <p:nvPr/>
            </p:nvSpPr>
            <p:spPr>
              <a:xfrm>
                <a:off x="0" y="750021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66" name="基于风险主机/服务器的占比情况、威胁事件发生的数据和频率，多个内网之间的横向扩散程度等信息进行综合判断"/>
              <p:cNvSpPr txBox="1"/>
              <p:nvPr/>
            </p:nvSpPr>
            <p:spPr>
              <a:xfrm>
                <a:off x="13680" y="0"/>
                <a:ext cx="803838" cy="2123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基于风险主机/服务器的占比情况、威胁事件发生的数据和频率，多个内网之间的横向扩散程度等信息进行综合判断</a:t>
                </a:r>
              </a:p>
            </p:txBody>
          </p:sp>
        </p:grpSp>
        <p:sp>
          <p:nvSpPr>
            <p:cNvPr id="1568" name="Arrow"/>
            <p:cNvSpPr/>
            <p:nvPr/>
          </p:nvSpPr>
          <p:spPr>
            <a:xfrm>
              <a:off x="2119553" y="970288"/>
              <a:ext cx="182864" cy="18286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71" name="Group"/>
            <p:cNvGrpSpPr/>
            <p:nvPr/>
          </p:nvGrpSpPr>
          <p:grpSpPr>
            <a:xfrm>
              <a:off x="2393848" y="406400"/>
              <a:ext cx="831198" cy="1310640"/>
              <a:chOff x="0" y="0"/>
              <a:chExt cx="831197" cy="1310639"/>
            </a:xfrm>
          </p:grpSpPr>
          <p:sp>
            <p:nvSpPr>
              <p:cNvPr id="1569" name="Rounded Rectangle"/>
              <p:cNvSpPr/>
              <p:nvPr/>
            </p:nvSpPr>
            <p:spPr>
              <a:xfrm>
                <a:off x="0" y="343621"/>
                <a:ext cx="831198" cy="623399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0" name="整体安全态势评级，分为严重风险、高风险、中风险、低风险、无风险"/>
              <p:cNvSpPr txBox="1"/>
              <p:nvPr/>
            </p:nvSpPr>
            <p:spPr>
              <a:xfrm>
                <a:off x="13680" y="0"/>
                <a:ext cx="803838" cy="1310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整体安全态势评级，分为严重风险、高风险、中风险、低风险、无风险</a:t>
                </a:r>
              </a:p>
            </p:txBody>
          </p:sp>
        </p:grpSp>
      </p:grpSp>
      <p:grpSp>
        <p:nvGrpSpPr>
          <p:cNvPr id="1584" name="图示 6"/>
          <p:cNvGrpSpPr/>
          <p:nvPr/>
        </p:nvGrpSpPr>
        <p:grpSpPr>
          <a:xfrm>
            <a:off x="4490963" y="1299672"/>
            <a:ext cx="3126728" cy="2326641"/>
            <a:chOff x="0" y="0"/>
            <a:chExt cx="3126726" cy="2326639"/>
          </a:xfrm>
        </p:grpSpPr>
        <p:grpSp>
          <p:nvGrpSpPr>
            <p:cNvPr id="1575" name="Group"/>
            <p:cNvGrpSpPr/>
            <p:nvPr/>
          </p:nvGrpSpPr>
          <p:grpSpPr>
            <a:xfrm>
              <a:off x="0" y="711199"/>
              <a:ext cx="805858" cy="904241"/>
              <a:chOff x="0" y="0"/>
              <a:chExt cx="805857" cy="904239"/>
            </a:xfrm>
          </p:grpSpPr>
          <p:sp>
            <p:nvSpPr>
              <p:cNvPr id="1573" name="Rounded Rectangle"/>
              <p:cNvSpPr/>
              <p:nvPr/>
            </p:nvSpPr>
            <p:spPr>
              <a:xfrm>
                <a:off x="0" y="1499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4" name="威胁行为的源目的、时间、位置等信息"/>
              <p:cNvSpPr txBox="1"/>
              <p:nvPr/>
            </p:nvSpPr>
            <p:spPr>
              <a:xfrm>
                <a:off x="13263" y="0"/>
                <a:ext cx="779332" cy="904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威胁行为的源目的、时间、位置等信息</a:t>
                </a:r>
              </a:p>
            </p:txBody>
          </p:sp>
        </p:grpSp>
        <p:sp>
          <p:nvSpPr>
            <p:cNvPr id="1576" name="Arrow"/>
            <p:cNvSpPr/>
            <p:nvPr/>
          </p:nvSpPr>
          <p:spPr>
            <a:xfrm>
              <a:off x="894501" y="1074675"/>
              <a:ext cx="177290" cy="17729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79" name="Group"/>
            <p:cNvGrpSpPr/>
            <p:nvPr/>
          </p:nvGrpSpPr>
          <p:grpSpPr>
            <a:xfrm>
              <a:off x="1160434" y="0"/>
              <a:ext cx="805858" cy="2326640"/>
              <a:chOff x="0" y="0"/>
              <a:chExt cx="805857" cy="2326639"/>
            </a:xfrm>
          </p:grpSpPr>
          <p:sp>
            <p:nvSpPr>
              <p:cNvPr id="1577" name="Rounded Rectangle"/>
              <p:cNvSpPr/>
              <p:nvPr/>
            </p:nvSpPr>
            <p:spPr>
              <a:xfrm>
                <a:off x="0" y="8611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78" name="基于威胁行为的源目的、时间、位置、攻击阶段等多维度进行进行关联分析，还原威胁事件的攻击路径"/>
              <p:cNvSpPr txBox="1"/>
              <p:nvPr/>
            </p:nvSpPr>
            <p:spPr>
              <a:xfrm>
                <a:off x="13263" y="0"/>
                <a:ext cx="779332" cy="232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基于威胁行为的源目的、时间、位置、攻击阶段等多维度进行进行关联分析，还原威胁事件的攻击路径</a:t>
                </a:r>
              </a:p>
            </p:txBody>
          </p:sp>
        </p:grpSp>
        <p:sp>
          <p:nvSpPr>
            <p:cNvPr id="1580" name="Arrow"/>
            <p:cNvSpPr/>
            <p:nvPr/>
          </p:nvSpPr>
          <p:spPr>
            <a:xfrm>
              <a:off x="2054936" y="1074675"/>
              <a:ext cx="177289" cy="17729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83" name="Group"/>
            <p:cNvGrpSpPr/>
            <p:nvPr/>
          </p:nvGrpSpPr>
          <p:grpSpPr>
            <a:xfrm>
              <a:off x="2320869" y="812799"/>
              <a:ext cx="805858" cy="701041"/>
              <a:chOff x="0" y="0"/>
              <a:chExt cx="805857" cy="701040"/>
            </a:xfrm>
          </p:grpSpPr>
          <p:sp>
            <p:nvSpPr>
              <p:cNvPr id="1581" name="Rounded Rectangle"/>
              <p:cNvSpPr/>
              <p:nvPr/>
            </p:nvSpPr>
            <p:spPr>
              <a:xfrm>
                <a:off x="0" y="48323"/>
                <a:ext cx="805858" cy="604394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2" name="威胁事件-攻击路径还原"/>
              <p:cNvSpPr txBox="1"/>
              <p:nvPr/>
            </p:nvSpPr>
            <p:spPr>
              <a:xfrm>
                <a:off x="13263" y="0"/>
                <a:ext cx="779332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威胁事件-攻击路径还原</a:t>
                </a:r>
              </a:p>
            </p:txBody>
          </p:sp>
        </p:grpSp>
      </p:grpSp>
      <p:grpSp>
        <p:nvGrpSpPr>
          <p:cNvPr id="1596" name="图示 7"/>
          <p:cNvGrpSpPr/>
          <p:nvPr/>
        </p:nvGrpSpPr>
        <p:grpSpPr>
          <a:xfrm>
            <a:off x="4479538" y="1868636"/>
            <a:ext cx="3149578" cy="2529840"/>
            <a:chOff x="0" y="0"/>
            <a:chExt cx="3149577" cy="2529839"/>
          </a:xfrm>
        </p:grpSpPr>
        <p:grpSp>
          <p:nvGrpSpPr>
            <p:cNvPr id="1587" name="Group"/>
            <p:cNvGrpSpPr/>
            <p:nvPr/>
          </p:nvGrpSpPr>
          <p:grpSpPr>
            <a:xfrm>
              <a:off x="0" y="507999"/>
              <a:ext cx="811747" cy="1513841"/>
              <a:chOff x="0" y="0"/>
              <a:chExt cx="811746" cy="1513839"/>
            </a:xfrm>
          </p:grpSpPr>
          <p:sp>
            <p:nvSpPr>
              <p:cNvPr id="1585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6" name="受外网攻击对象、BYOD威胁行为、内网扫描扩散威胁行为等信息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受外网攻击对象、BYOD威胁行为、内网扫描扩散威胁行为等信息</a:t>
                </a:r>
              </a:p>
            </p:txBody>
          </p:sp>
        </p:grpSp>
        <p:sp>
          <p:nvSpPr>
            <p:cNvPr id="1588" name="Arrow"/>
            <p:cNvSpPr/>
            <p:nvPr/>
          </p:nvSpPr>
          <p:spPr>
            <a:xfrm>
              <a:off x="901038" y="117562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91" name="Group"/>
            <p:cNvGrpSpPr/>
            <p:nvPr/>
          </p:nvGrpSpPr>
          <p:grpSpPr>
            <a:xfrm>
              <a:off x="1168915" y="0"/>
              <a:ext cx="811747" cy="2529840"/>
              <a:chOff x="0" y="0"/>
              <a:chExt cx="811746" cy="2529839"/>
            </a:xfrm>
          </p:grpSpPr>
          <p:sp>
            <p:nvSpPr>
              <p:cNvPr id="1589" name="Rounded Rectangle"/>
              <p:cNvSpPr/>
              <p:nvPr/>
            </p:nvSpPr>
            <p:spPr>
              <a:xfrm>
                <a:off x="0" y="9605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0" name="基于外部的攻击信息、内网扫描攻击行为、发生时间等信息，关联分析发现内网风险源头和重点攻击目标"/>
              <p:cNvSpPr txBox="1"/>
              <p:nvPr/>
            </p:nvSpPr>
            <p:spPr>
              <a:xfrm>
                <a:off x="13359" y="0"/>
                <a:ext cx="785028" cy="2529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基于外部的攻击信息、内网扫描攻击行为、发生时间等信息，关联分析发现内网风险源头和重点攻击目标</a:t>
                </a:r>
              </a:p>
            </p:txBody>
          </p:sp>
        </p:grpSp>
        <p:sp>
          <p:nvSpPr>
            <p:cNvPr id="1592" name="Arrow"/>
            <p:cNvSpPr/>
            <p:nvPr/>
          </p:nvSpPr>
          <p:spPr>
            <a:xfrm>
              <a:off x="2069954" y="117562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95" name="Group"/>
            <p:cNvGrpSpPr/>
            <p:nvPr/>
          </p:nvGrpSpPr>
          <p:grpSpPr>
            <a:xfrm>
              <a:off x="2337830" y="711199"/>
              <a:ext cx="811748" cy="1107441"/>
              <a:chOff x="0" y="0"/>
              <a:chExt cx="811746" cy="1107439"/>
            </a:xfrm>
          </p:grpSpPr>
          <p:sp>
            <p:nvSpPr>
              <p:cNvPr id="1593" name="Rounded Rectangle"/>
              <p:cNvSpPr/>
              <p:nvPr/>
            </p:nvSpPr>
            <p:spPr>
              <a:xfrm>
                <a:off x="0" y="249315"/>
                <a:ext cx="811747" cy="608810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4" name="资产风险-威胁源…"/>
              <p:cNvSpPr txBox="1"/>
              <p:nvPr/>
            </p:nvSpPr>
            <p:spPr>
              <a:xfrm>
                <a:off x="13359" y="0"/>
                <a:ext cx="785028" cy="110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资产风险-威胁源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资产风险-关键性攻击目标</a:t>
                </a:r>
              </a:p>
            </p:txBody>
          </p:sp>
        </p:grpSp>
      </p:grpSp>
      <p:grpSp>
        <p:nvGrpSpPr>
          <p:cNvPr id="1608" name="图示 9"/>
          <p:cNvGrpSpPr/>
          <p:nvPr/>
        </p:nvGrpSpPr>
        <p:grpSpPr>
          <a:xfrm>
            <a:off x="4479538" y="2927439"/>
            <a:ext cx="3149578" cy="3101341"/>
            <a:chOff x="0" y="0"/>
            <a:chExt cx="3149577" cy="3101339"/>
          </a:xfrm>
        </p:grpSpPr>
        <p:grpSp>
          <p:nvGrpSpPr>
            <p:cNvPr id="1599" name="Group"/>
            <p:cNvGrpSpPr/>
            <p:nvPr/>
          </p:nvGrpSpPr>
          <p:grpSpPr>
            <a:xfrm>
              <a:off x="0" y="793750"/>
              <a:ext cx="811747" cy="1513840"/>
              <a:chOff x="0" y="0"/>
              <a:chExt cx="811746" cy="1513839"/>
            </a:xfrm>
          </p:grpSpPr>
          <p:sp>
            <p:nvSpPr>
              <p:cNvPr id="1597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DNS行为、URL访问行为、HTTP响应行为、P2P流量行为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DNS行为、URL访问行为、HTTP响应行为、P2P流量行为</a:t>
                </a:r>
              </a:p>
            </p:txBody>
          </p:sp>
        </p:grpSp>
        <p:sp>
          <p:nvSpPr>
            <p:cNvPr id="1600" name="Arrow"/>
            <p:cNvSpPr/>
            <p:nvPr/>
          </p:nvSpPr>
          <p:spPr>
            <a:xfrm>
              <a:off x="901038" y="146137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03" name="Group"/>
            <p:cNvGrpSpPr/>
            <p:nvPr/>
          </p:nvGrpSpPr>
          <p:grpSpPr>
            <a:xfrm>
              <a:off x="1168915" y="0"/>
              <a:ext cx="811747" cy="3101340"/>
              <a:chOff x="0" y="0"/>
              <a:chExt cx="811746" cy="3101339"/>
            </a:xfrm>
          </p:grpSpPr>
          <p:sp>
            <p:nvSpPr>
              <p:cNvPr id="1601" name="Rounded Rectangle"/>
              <p:cNvSpPr/>
              <p:nvPr/>
            </p:nvSpPr>
            <p:spPr>
              <a:xfrm>
                <a:off x="0" y="124626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2" name="采用DGA算法、Fast-Flux技术检测C&amp;C连接，基于相关行为进行进行机器学习，建立行为模型，以发现潜在的C&amp;C连接和控制中心"/>
              <p:cNvSpPr txBox="1"/>
              <p:nvPr/>
            </p:nvSpPr>
            <p:spPr>
              <a:xfrm>
                <a:off x="13359" y="0"/>
                <a:ext cx="785028" cy="3101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采用DGA算法、Fast-Flux技术检测C&amp;C连接，基于相关行为进行进行机器学习，建立行为模型，以发现潜在的C&amp;C连接和控制中心</a:t>
                </a:r>
              </a:p>
            </p:txBody>
          </p:sp>
        </p:grpSp>
        <p:sp>
          <p:nvSpPr>
            <p:cNvPr id="1604" name="Arrow"/>
            <p:cNvSpPr/>
            <p:nvPr/>
          </p:nvSpPr>
          <p:spPr>
            <a:xfrm>
              <a:off x="2069954" y="146137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07" name="Group"/>
            <p:cNvGrpSpPr/>
            <p:nvPr/>
          </p:nvGrpSpPr>
          <p:grpSpPr>
            <a:xfrm>
              <a:off x="2337830" y="895350"/>
              <a:ext cx="811748" cy="1310641"/>
              <a:chOff x="0" y="0"/>
              <a:chExt cx="811746" cy="1310639"/>
            </a:xfrm>
          </p:grpSpPr>
          <p:sp>
            <p:nvSpPr>
              <p:cNvPr id="1605" name="Rounded Rectangle"/>
              <p:cNvSpPr/>
              <p:nvPr/>
            </p:nvSpPr>
            <p:spPr>
              <a:xfrm>
                <a:off x="0" y="3509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6" name="威胁行为-C&amp;C连接…"/>
              <p:cNvSpPr txBox="1"/>
              <p:nvPr/>
            </p:nvSpPr>
            <p:spPr>
              <a:xfrm>
                <a:off x="13359" y="0"/>
                <a:ext cx="785028" cy="1310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威胁行为-C&amp;C连接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高风险公网区域-黑客C&amp;C控制中心</a:t>
                </a:r>
              </a:p>
            </p:txBody>
          </p:sp>
        </p:grpSp>
      </p:grpSp>
      <p:grpSp>
        <p:nvGrpSpPr>
          <p:cNvPr id="1620" name="图示 10"/>
          <p:cNvGrpSpPr/>
          <p:nvPr/>
        </p:nvGrpSpPr>
        <p:grpSpPr>
          <a:xfrm>
            <a:off x="4510069" y="3879565"/>
            <a:ext cx="3088517" cy="2529841"/>
            <a:chOff x="0" y="0"/>
            <a:chExt cx="3088516" cy="2529839"/>
          </a:xfrm>
        </p:grpSpPr>
        <p:grpSp>
          <p:nvGrpSpPr>
            <p:cNvPr id="1611" name="Group"/>
            <p:cNvGrpSpPr/>
            <p:nvPr/>
          </p:nvGrpSpPr>
          <p:grpSpPr>
            <a:xfrm>
              <a:off x="0" y="914400"/>
              <a:ext cx="796010" cy="701041"/>
              <a:chOff x="0" y="0"/>
              <a:chExt cx="796009" cy="701040"/>
            </a:xfrm>
          </p:grpSpPr>
          <p:sp>
            <p:nvSpPr>
              <p:cNvPr id="1609" name="Rounded Rectangle"/>
              <p:cNvSpPr/>
              <p:nvPr/>
            </p:nvSpPr>
            <p:spPr>
              <a:xfrm>
                <a:off x="0" y="520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0" name="威胁行为、互联网威胁情报"/>
              <p:cNvSpPr txBox="1"/>
              <p:nvPr/>
            </p:nvSpPr>
            <p:spPr>
              <a:xfrm>
                <a:off x="13100" y="0"/>
                <a:ext cx="769809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威胁行为、互联网威胁情报</a:t>
                </a:r>
              </a:p>
            </p:txBody>
          </p:sp>
        </p:grpSp>
        <p:sp>
          <p:nvSpPr>
            <p:cNvPr id="1612" name="Arrow"/>
            <p:cNvSpPr/>
            <p:nvPr/>
          </p:nvSpPr>
          <p:spPr>
            <a:xfrm>
              <a:off x="883570" y="11773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15" name="Group"/>
            <p:cNvGrpSpPr/>
            <p:nvPr/>
          </p:nvGrpSpPr>
          <p:grpSpPr>
            <a:xfrm>
              <a:off x="1146253" y="0"/>
              <a:ext cx="796010" cy="2529840"/>
              <a:chOff x="0" y="0"/>
              <a:chExt cx="796009" cy="2529839"/>
            </a:xfrm>
          </p:grpSpPr>
          <p:sp>
            <p:nvSpPr>
              <p:cNvPr id="1613" name="Rounded Rectangle"/>
              <p:cNvSpPr/>
              <p:nvPr/>
            </p:nvSpPr>
            <p:spPr>
              <a:xfrm>
                <a:off x="0" y="9664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结合互联网的威胁情报的威胁相关特性，与威胁行为进行特性关联分析，与威胁热点行为对应或从属关系"/>
              <p:cNvSpPr txBox="1"/>
              <p:nvPr/>
            </p:nvSpPr>
            <p:spPr>
              <a:xfrm>
                <a:off x="13100" y="0"/>
                <a:ext cx="769809" cy="2529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结合互联网的威胁情报的威胁相关特性，与威胁行为进行特性关联分析，与威胁热点行为对应或从属关系</a:t>
                </a:r>
              </a:p>
            </p:txBody>
          </p:sp>
        </p:grpSp>
        <p:sp>
          <p:nvSpPr>
            <p:cNvPr id="1616" name="Arrow"/>
            <p:cNvSpPr/>
            <p:nvPr/>
          </p:nvSpPr>
          <p:spPr>
            <a:xfrm>
              <a:off x="2029823" y="11773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19" name="Group"/>
            <p:cNvGrpSpPr/>
            <p:nvPr/>
          </p:nvGrpSpPr>
          <p:grpSpPr>
            <a:xfrm>
              <a:off x="2292506" y="914400"/>
              <a:ext cx="796011" cy="701041"/>
              <a:chOff x="0" y="0"/>
              <a:chExt cx="796009" cy="701040"/>
            </a:xfrm>
          </p:grpSpPr>
          <p:sp>
            <p:nvSpPr>
              <p:cNvPr id="1617" name="Rounded Rectangle"/>
              <p:cNvSpPr/>
              <p:nvPr/>
            </p:nvSpPr>
            <p:spPr>
              <a:xfrm>
                <a:off x="0" y="520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8" name="威胁行为对应的威胁热点"/>
              <p:cNvSpPr txBox="1"/>
              <p:nvPr/>
            </p:nvSpPr>
            <p:spPr>
              <a:xfrm>
                <a:off x="13100" y="0"/>
                <a:ext cx="769809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威胁行为对应的威胁热点</a:t>
                </a:r>
              </a:p>
            </p:txBody>
          </p:sp>
        </p:grpSp>
      </p:grpSp>
      <p:grpSp>
        <p:nvGrpSpPr>
          <p:cNvPr id="1632" name="图示 12"/>
          <p:cNvGrpSpPr/>
          <p:nvPr/>
        </p:nvGrpSpPr>
        <p:grpSpPr>
          <a:xfrm>
            <a:off x="4510069" y="4642961"/>
            <a:ext cx="3088517" cy="2326641"/>
            <a:chOff x="0" y="0"/>
            <a:chExt cx="3088516" cy="2326639"/>
          </a:xfrm>
        </p:grpSpPr>
        <p:grpSp>
          <p:nvGrpSpPr>
            <p:cNvPr id="1623" name="Group"/>
            <p:cNvGrpSpPr/>
            <p:nvPr/>
          </p:nvGrpSpPr>
          <p:grpSpPr>
            <a:xfrm>
              <a:off x="0" y="406400"/>
              <a:ext cx="796010" cy="1513841"/>
              <a:chOff x="0" y="0"/>
              <a:chExt cx="796009" cy="1513839"/>
            </a:xfrm>
          </p:grpSpPr>
          <p:sp>
            <p:nvSpPr>
              <p:cNvPr id="1621" name="Rounded Rectangle"/>
              <p:cNvSpPr/>
              <p:nvPr/>
            </p:nvSpPr>
            <p:spPr>
              <a:xfrm>
                <a:off x="0" y="4584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2" name="主要攻击来源、威胁事件、风险主机/服务器的安全处置情况"/>
              <p:cNvSpPr txBox="1"/>
              <p:nvPr/>
            </p:nvSpPr>
            <p:spPr>
              <a:xfrm>
                <a:off x="13100" y="0"/>
                <a:ext cx="769809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主要攻击来源、威胁事件、风险主机/服务器的安全处置情况</a:t>
                </a:r>
              </a:p>
            </p:txBody>
          </p:sp>
        </p:grpSp>
        <p:sp>
          <p:nvSpPr>
            <p:cNvPr id="1624" name="Arrow"/>
            <p:cNvSpPr/>
            <p:nvPr/>
          </p:nvSpPr>
          <p:spPr>
            <a:xfrm>
              <a:off x="883570" y="10757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27" name="Group"/>
            <p:cNvGrpSpPr/>
            <p:nvPr/>
          </p:nvGrpSpPr>
          <p:grpSpPr>
            <a:xfrm>
              <a:off x="1146253" y="0"/>
              <a:ext cx="796010" cy="2326640"/>
              <a:chOff x="0" y="0"/>
              <a:chExt cx="796009" cy="2326639"/>
            </a:xfrm>
          </p:grpSpPr>
          <p:sp>
            <p:nvSpPr>
              <p:cNvPr id="1625" name="Rounded Rectangle"/>
              <p:cNvSpPr/>
              <p:nvPr/>
            </p:nvSpPr>
            <p:spPr>
              <a:xfrm>
                <a:off x="0" y="8648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以主机和服务器风险的处置情况为主，同时结合攻击针对性和攻击来源来关联分析，进行威胁趋势预测"/>
              <p:cNvSpPr txBox="1"/>
              <p:nvPr/>
            </p:nvSpPr>
            <p:spPr>
              <a:xfrm>
                <a:off x="13100" y="0"/>
                <a:ext cx="769809" cy="232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以主机和服务器风险的处置情况为主，同时结合攻击针对性和攻击来源来关联分析，进行威胁趋势预测</a:t>
                </a:r>
              </a:p>
            </p:txBody>
          </p:sp>
        </p:grpSp>
        <p:sp>
          <p:nvSpPr>
            <p:cNvPr id="1628" name="Arrow"/>
            <p:cNvSpPr/>
            <p:nvPr/>
          </p:nvSpPr>
          <p:spPr>
            <a:xfrm>
              <a:off x="2029823" y="1075759"/>
              <a:ext cx="175123" cy="175123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31" name="Group"/>
            <p:cNvGrpSpPr/>
            <p:nvPr/>
          </p:nvGrpSpPr>
          <p:grpSpPr>
            <a:xfrm>
              <a:off x="2292506" y="711200"/>
              <a:ext cx="796011" cy="904241"/>
              <a:chOff x="0" y="0"/>
              <a:chExt cx="796009" cy="904239"/>
            </a:xfrm>
          </p:grpSpPr>
          <p:sp>
            <p:nvSpPr>
              <p:cNvPr id="1629" name="Rounded Rectangle"/>
              <p:cNvSpPr/>
              <p:nvPr/>
            </p:nvSpPr>
            <p:spPr>
              <a:xfrm>
                <a:off x="0" y="153616"/>
                <a:ext cx="796010" cy="597008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0" name="威胁潜在发生区域…"/>
              <p:cNvSpPr txBox="1"/>
              <p:nvPr/>
            </p:nvSpPr>
            <p:spPr>
              <a:xfrm>
                <a:off x="13100" y="0"/>
                <a:ext cx="769809" cy="904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威胁潜在发生区域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潜在威胁行为</a:t>
                </a:r>
              </a:p>
            </p:txBody>
          </p:sp>
        </p:grpSp>
      </p:grpSp>
      <p:grpSp>
        <p:nvGrpSpPr>
          <p:cNvPr id="1644" name="图示 11"/>
          <p:cNvGrpSpPr/>
          <p:nvPr/>
        </p:nvGrpSpPr>
        <p:grpSpPr>
          <a:xfrm>
            <a:off x="4479538" y="2845713"/>
            <a:ext cx="3149578" cy="1920241"/>
            <a:chOff x="0" y="0"/>
            <a:chExt cx="3149577" cy="1920239"/>
          </a:xfrm>
        </p:grpSpPr>
        <p:grpSp>
          <p:nvGrpSpPr>
            <p:cNvPr id="1635" name="Group"/>
            <p:cNvGrpSpPr/>
            <p:nvPr/>
          </p:nvGrpSpPr>
          <p:grpSpPr>
            <a:xfrm>
              <a:off x="0" y="101600"/>
              <a:ext cx="811747" cy="1717041"/>
              <a:chOff x="0" y="0"/>
              <a:chExt cx="811746" cy="1717039"/>
            </a:xfrm>
          </p:grpSpPr>
          <p:sp>
            <p:nvSpPr>
              <p:cNvPr id="1633" name="Rounded Rectangle"/>
              <p:cNvSpPr/>
              <p:nvPr/>
            </p:nvSpPr>
            <p:spPr>
              <a:xfrm>
                <a:off x="0" y="554114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4" name="终端异常进程及PE文件、异常网络应用、异常网络访问等异常行为"/>
              <p:cNvSpPr txBox="1"/>
              <p:nvPr/>
            </p:nvSpPr>
            <p:spPr>
              <a:xfrm>
                <a:off x="13359" y="0"/>
                <a:ext cx="785028" cy="1717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终端异常进程及PE文件、异常网络应用、异常网络访问等异常行为</a:t>
                </a:r>
              </a:p>
            </p:txBody>
          </p:sp>
        </p:grpSp>
        <p:sp>
          <p:nvSpPr>
            <p:cNvPr id="1636" name="Arrow"/>
            <p:cNvSpPr/>
            <p:nvPr/>
          </p:nvSpPr>
          <p:spPr>
            <a:xfrm>
              <a:off x="901038" y="870827"/>
              <a:ext cx="178586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39" name="Group"/>
            <p:cNvGrpSpPr/>
            <p:nvPr/>
          </p:nvGrpSpPr>
          <p:grpSpPr>
            <a:xfrm>
              <a:off x="1168915" y="203200"/>
              <a:ext cx="811747" cy="1513840"/>
              <a:chOff x="0" y="0"/>
              <a:chExt cx="811746" cy="1513839"/>
            </a:xfrm>
          </p:grpSpPr>
          <p:sp>
            <p:nvSpPr>
              <p:cNvPr id="1637" name="Rounded Rectangle"/>
              <p:cNvSpPr/>
              <p:nvPr/>
            </p:nvSpPr>
            <p:spPr>
              <a:xfrm>
                <a:off x="0" y="452515"/>
                <a:ext cx="811747" cy="608811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结合网络攻击路径和相关的异常行为和终端信息进行关联分析"/>
              <p:cNvSpPr txBox="1"/>
              <p:nvPr/>
            </p:nvSpPr>
            <p:spPr>
              <a:xfrm>
                <a:off x="13359" y="0"/>
                <a:ext cx="785028" cy="151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结合网络攻击路径和相关的异常行为和终端信息进行关联分析</a:t>
                </a:r>
              </a:p>
            </p:txBody>
          </p:sp>
        </p:grpSp>
        <p:sp>
          <p:nvSpPr>
            <p:cNvPr id="1640" name="Arrow"/>
            <p:cNvSpPr/>
            <p:nvPr/>
          </p:nvSpPr>
          <p:spPr>
            <a:xfrm>
              <a:off x="2069954" y="870827"/>
              <a:ext cx="178585" cy="17858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A9AC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43" name="Group"/>
            <p:cNvGrpSpPr/>
            <p:nvPr/>
          </p:nvGrpSpPr>
          <p:grpSpPr>
            <a:xfrm>
              <a:off x="2337830" y="0"/>
              <a:ext cx="811748" cy="1920240"/>
              <a:chOff x="0" y="0"/>
              <a:chExt cx="811746" cy="1920239"/>
            </a:xfrm>
          </p:grpSpPr>
          <p:sp>
            <p:nvSpPr>
              <p:cNvPr id="1641" name="Rounded Rectangle"/>
              <p:cNvSpPr/>
              <p:nvPr/>
            </p:nvSpPr>
            <p:spPr>
              <a:xfrm>
                <a:off x="0" y="655715"/>
                <a:ext cx="811747" cy="608810"/>
              </a:xfrm>
              <a:prstGeom prst="roundRect">
                <a:avLst>
                  <a:gd name="adj" fmla="val 7500"/>
                </a:avLst>
              </a:prstGeom>
              <a:solidFill>
                <a:srgbClr val="FFFFFF"/>
              </a:solidFill>
              <a:ln w="12700" cap="flat">
                <a:solidFill>
                  <a:srgbClr val="1D304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2" name="资产风险-证据链…"/>
              <p:cNvSpPr txBox="1"/>
              <p:nvPr/>
            </p:nvSpPr>
            <p:spPr>
              <a:xfrm>
                <a:off x="13359" y="0"/>
                <a:ext cx="785028" cy="1920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资产风险-证据链</a:t>
                </a:r>
              </a:p>
              <a:p>
                <a:pPr>
                  <a:defRPr sz="11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风险主机/服务器的证据恶意PE文件、可疑进程、可疑网络行为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grpSp>
        <p:nvGrpSpPr>
          <p:cNvPr id="1649" name="矩形: 圆角 105"/>
          <p:cNvGrpSpPr/>
          <p:nvPr/>
        </p:nvGrpSpPr>
        <p:grpSpPr>
          <a:xfrm>
            <a:off x="354431" y="1610779"/>
            <a:ext cx="6266602" cy="811989"/>
            <a:chOff x="0" y="0"/>
            <a:chExt cx="6266600" cy="811987"/>
          </a:xfrm>
        </p:grpSpPr>
        <p:sp>
          <p:nvSpPr>
            <p:cNvPr id="1647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48" name="智·源-客户A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智·源-客户A</a:t>
              </a:r>
            </a:p>
          </p:txBody>
        </p:sp>
      </p:grpSp>
      <p:grpSp>
        <p:nvGrpSpPr>
          <p:cNvPr id="1652" name="矩形: 圆角 106"/>
          <p:cNvGrpSpPr/>
          <p:nvPr/>
        </p:nvGrpSpPr>
        <p:grpSpPr>
          <a:xfrm>
            <a:off x="483579" y="2037909"/>
            <a:ext cx="1397204" cy="345441"/>
            <a:chOff x="0" y="0"/>
            <a:chExt cx="1397203" cy="345440"/>
          </a:xfrm>
        </p:grpSpPr>
        <p:sp>
          <p:nvSpPr>
            <p:cNvPr id="1650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1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55" name="矩形: 圆角 107"/>
          <p:cNvGrpSpPr/>
          <p:nvPr/>
        </p:nvGrpSpPr>
        <p:grpSpPr>
          <a:xfrm>
            <a:off x="2009930" y="2037909"/>
            <a:ext cx="1397204" cy="345441"/>
            <a:chOff x="0" y="0"/>
            <a:chExt cx="1397203" cy="345440"/>
          </a:xfrm>
        </p:grpSpPr>
        <p:sp>
          <p:nvSpPr>
            <p:cNvPr id="1653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4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58" name="矩形: 圆角 108"/>
          <p:cNvGrpSpPr/>
          <p:nvPr/>
        </p:nvGrpSpPr>
        <p:grpSpPr>
          <a:xfrm>
            <a:off x="3536281" y="2037909"/>
            <a:ext cx="1397205" cy="345441"/>
            <a:chOff x="0" y="0"/>
            <a:chExt cx="1397203" cy="345440"/>
          </a:xfrm>
        </p:grpSpPr>
        <p:sp>
          <p:nvSpPr>
            <p:cNvPr id="1656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7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61" name="矩形: 圆角 109"/>
          <p:cNvGrpSpPr/>
          <p:nvPr/>
        </p:nvGrpSpPr>
        <p:grpSpPr>
          <a:xfrm>
            <a:off x="5062632" y="2037909"/>
            <a:ext cx="1397205" cy="345441"/>
            <a:chOff x="0" y="0"/>
            <a:chExt cx="1397203" cy="345440"/>
          </a:xfrm>
        </p:grpSpPr>
        <p:sp>
          <p:nvSpPr>
            <p:cNvPr id="1659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0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664" name="矩形: 圆角 110"/>
          <p:cNvGrpSpPr/>
          <p:nvPr/>
        </p:nvGrpSpPr>
        <p:grpSpPr>
          <a:xfrm>
            <a:off x="354431" y="2678800"/>
            <a:ext cx="6266602" cy="811989"/>
            <a:chOff x="0" y="0"/>
            <a:chExt cx="6266600" cy="811987"/>
          </a:xfrm>
        </p:grpSpPr>
        <p:sp>
          <p:nvSpPr>
            <p:cNvPr id="1662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63" name="智·源-客户B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智·源-客户B</a:t>
              </a:r>
            </a:p>
          </p:txBody>
        </p:sp>
      </p:grpSp>
      <p:grpSp>
        <p:nvGrpSpPr>
          <p:cNvPr id="1667" name="矩形: 圆角 111"/>
          <p:cNvGrpSpPr/>
          <p:nvPr/>
        </p:nvGrpSpPr>
        <p:grpSpPr>
          <a:xfrm>
            <a:off x="483579" y="3105928"/>
            <a:ext cx="1397204" cy="345441"/>
            <a:chOff x="0" y="0"/>
            <a:chExt cx="1397203" cy="345440"/>
          </a:xfrm>
        </p:grpSpPr>
        <p:sp>
          <p:nvSpPr>
            <p:cNvPr id="1665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6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70" name="矩形: 圆角 112"/>
          <p:cNvGrpSpPr/>
          <p:nvPr/>
        </p:nvGrpSpPr>
        <p:grpSpPr>
          <a:xfrm>
            <a:off x="2009930" y="3105928"/>
            <a:ext cx="1397204" cy="345441"/>
            <a:chOff x="0" y="0"/>
            <a:chExt cx="1397203" cy="345440"/>
          </a:xfrm>
        </p:grpSpPr>
        <p:sp>
          <p:nvSpPr>
            <p:cNvPr id="1668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9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73" name="矩形: 圆角 113"/>
          <p:cNvGrpSpPr/>
          <p:nvPr/>
        </p:nvGrpSpPr>
        <p:grpSpPr>
          <a:xfrm>
            <a:off x="3536281" y="3105928"/>
            <a:ext cx="1397205" cy="345441"/>
            <a:chOff x="0" y="0"/>
            <a:chExt cx="1397203" cy="345440"/>
          </a:xfrm>
        </p:grpSpPr>
        <p:sp>
          <p:nvSpPr>
            <p:cNvPr id="1671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2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76" name="矩形: 圆角 114"/>
          <p:cNvGrpSpPr/>
          <p:nvPr/>
        </p:nvGrpSpPr>
        <p:grpSpPr>
          <a:xfrm>
            <a:off x="5062632" y="3105928"/>
            <a:ext cx="1397205" cy="345441"/>
            <a:chOff x="0" y="0"/>
            <a:chExt cx="1397203" cy="345440"/>
          </a:xfrm>
        </p:grpSpPr>
        <p:sp>
          <p:nvSpPr>
            <p:cNvPr id="1674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5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679" name="矩形: 圆角 115"/>
          <p:cNvGrpSpPr/>
          <p:nvPr/>
        </p:nvGrpSpPr>
        <p:grpSpPr>
          <a:xfrm>
            <a:off x="354431" y="4883829"/>
            <a:ext cx="6266602" cy="811989"/>
            <a:chOff x="0" y="0"/>
            <a:chExt cx="6266600" cy="811987"/>
          </a:xfrm>
        </p:grpSpPr>
        <p:sp>
          <p:nvSpPr>
            <p:cNvPr id="1677" name="Rounded Rectangle"/>
            <p:cNvSpPr/>
            <p:nvPr/>
          </p:nvSpPr>
          <p:spPr>
            <a:xfrm>
              <a:off x="0" y="0"/>
              <a:ext cx="6266601" cy="8119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678" name="智·源-客户C"/>
            <p:cNvSpPr txBox="1"/>
            <p:nvPr/>
          </p:nvSpPr>
          <p:spPr>
            <a:xfrm>
              <a:off x="39637" y="125323"/>
              <a:ext cx="618732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智·源-客户C</a:t>
              </a:r>
            </a:p>
          </p:txBody>
        </p:sp>
      </p:grpSp>
      <p:grpSp>
        <p:nvGrpSpPr>
          <p:cNvPr id="1682" name="矩形: 圆角 116"/>
          <p:cNvGrpSpPr/>
          <p:nvPr/>
        </p:nvGrpSpPr>
        <p:grpSpPr>
          <a:xfrm>
            <a:off x="483579" y="5310958"/>
            <a:ext cx="1397204" cy="345441"/>
            <a:chOff x="0" y="0"/>
            <a:chExt cx="1397203" cy="345440"/>
          </a:xfrm>
        </p:grpSpPr>
        <p:sp>
          <p:nvSpPr>
            <p:cNvPr id="1680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1" name="全局安全态势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全局安全态势</a:t>
              </a:r>
            </a:p>
          </p:txBody>
        </p:sp>
      </p:grpSp>
      <p:grpSp>
        <p:nvGrpSpPr>
          <p:cNvPr id="1685" name="矩形: 圆角 117"/>
          <p:cNvGrpSpPr/>
          <p:nvPr/>
        </p:nvGrpSpPr>
        <p:grpSpPr>
          <a:xfrm>
            <a:off x="2009930" y="5310958"/>
            <a:ext cx="1397204" cy="345441"/>
            <a:chOff x="0" y="0"/>
            <a:chExt cx="1397203" cy="345440"/>
          </a:xfrm>
        </p:grpSpPr>
        <p:sp>
          <p:nvSpPr>
            <p:cNvPr id="1683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4" name="集中管理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集中管理</a:t>
              </a:r>
            </a:p>
          </p:txBody>
        </p:sp>
      </p:grpSp>
      <p:grpSp>
        <p:nvGrpSpPr>
          <p:cNvPr id="1688" name="矩形: 圆角 118"/>
          <p:cNvGrpSpPr/>
          <p:nvPr/>
        </p:nvGrpSpPr>
        <p:grpSpPr>
          <a:xfrm>
            <a:off x="3536281" y="5310958"/>
            <a:ext cx="1397205" cy="345441"/>
            <a:chOff x="0" y="0"/>
            <a:chExt cx="1397203" cy="345440"/>
          </a:xfrm>
        </p:grpSpPr>
        <p:sp>
          <p:nvSpPr>
            <p:cNvPr id="1686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7" name="日志审计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日志审计</a:t>
              </a:r>
            </a:p>
          </p:txBody>
        </p:sp>
      </p:grpSp>
      <p:grpSp>
        <p:nvGrpSpPr>
          <p:cNvPr id="1691" name="矩形: 圆角 119"/>
          <p:cNvGrpSpPr/>
          <p:nvPr/>
        </p:nvGrpSpPr>
        <p:grpSpPr>
          <a:xfrm>
            <a:off x="5062632" y="5310958"/>
            <a:ext cx="1397205" cy="345441"/>
            <a:chOff x="0" y="0"/>
            <a:chExt cx="1397203" cy="345440"/>
          </a:xfrm>
        </p:grpSpPr>
        <p:sp>
          <p:nvSpPr>
            <p:cNvPr id="1689" name="Rounded Rectangle"/>
            <p:cNvSpPr/>
            <p:nvPr/>
          </p:nvSpPr>
          <p:spPr>
            <a:xfrm>
              <a:off x="0" y="11785"/>
              <a:ext cx="1397204" cy="32186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0" name="威胁情报"/>
            <p:cNvSpPr txBox="1"/>
            <p:nvPr/>
          </p:nvSpPr>
          <p:spPr>
            <a:xfrm>
              <a:off x="15711" y="0"/>
              <a:ext cx="1365782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sp>
        <p:nvSpPr>
          <p:cNvPr id="1692" name="文本框 120"/>
          <p:cNvSpPr txBox="1"/>
          <p:nvPr/>
        </p:nvSpPr>
        <p:spPr>
          <a:xfrm>
            <a:off x="3048330" y="3925697"/>
            <a:ext cx="87880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……</a:t>
            </a:r>
          </a:p>
        </p:txBody>
      </p:sp>
      <p:grpSp>
        <p:nvGrpSpPr>
          <p:cNvPr id="1695" name="矩形: 圆角 121"/>
          <p:cNvGrpSpPr/>
          <p:nvPr/>
        </p:nvGrpSpPr>
        <p:grpSpPr>
          <a:xfrm>
            <a:off x="8140155" y="3327865"/>
            <a:ext cx="3540558" cy="811989"/>
            <a:chOff x="0" y="0"/>
            <a:chExt cx="3540557" cy="811987"/>
          </a:xfrm>
        </p:grpSpPr>
        <p:sp>
          <p:nvSpPr>
            <p:cNvPr id="1693" name="Rounded Rectangle"/>
            <p:cNvSpPr/>
            <p:nvPr/>
          </p:nvSpPr>
          <p:spPr>
            <a:xfrm>
              <a:off x="0" y="0"/>
              <a:ext cx="3540558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4" name="智·源云端控制中心"/>
            <p:cNvSpPr txBox="1"/>
            <p:nvPr/>
          </p:nvSpPr>
          <p:spPr>
            <a:xfrm>
              <a:off x="39637" y="201523"/>
              <a:ext cx="346128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智·源云端控制中心</a:t>
              </a:r>
            </a:p>
          </p:txBody>
        </p:sp>
      </p:grpSp>
      <p:sp>
        <p:nvSpPr>
          <p:cNvPr id="1716" name="连接符: 肘形 122"/>
          <p:cNvSpPr/>
          <p:nvPr/>
        </p:nvSpPr>
        <p:spPr>
          <a:xfrm>
            <a:off x="6459220" y="2209800"/>
            <a:ext cx="1680211" cy="15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8" y="0"/>
                </a:lnTo>
                <a:lnTo>
                  <a:pt x="108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17" name="连接符: 肘形 123"/>
          <p:cNvSpPr/>
          <p:nvPr/>
        </p:nvSpPr>
        <p:spPr>
          <a:xfrm>
            <a:off x="6459220" y="3277870"/>
            <a:ext cx="1680211" cy="455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8" y="0"/>
                </a:lnTo>
                <a:lnTo>
                  <a:pt x="108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18" name="连接符: 肘形 124"/>
          <p:cNvSpPr/>
          <p:nvPr/>
        </p:nvSpPr>
        <p:spPr>
          <a:xfrm>
            <a:off x="6459220" y="3733800"/>
            <a:ext cx="1680211" cy="1748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08" y="21600"/>
                </a:lnTo>
                <a:lnTo>
                  <a:pt x="10808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A6A6A6"/>
            </a:solidFill>
            <a:miter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701" name="矩形: 圆角 125"/>
          <p:cNvGrpSpPr/>
          <p:nvPr/>
        </p:nvGrpSpPr>
        <p:grpSpPr>
          <a:xfrm>
            <a:off x="8018236" y="1618938"/>
            <a:ext cx="3196743" cy="811988"/>
            <a:chOff x="0" y="0"/>
            <a:chExt cx="3196742" cy="811987"/>
          </a:xfrm>
        </p:grpSpPr>
        <p:sp>
          <p:nvSpPr>
            <p:cNvPr id="1699" name="Rounded Rectangle"/>
            <p:cNvSpPr/>
            <p:nvPr/>
          </p:nvSpPr>
          <p:spPr>
            <a:xfrm>
              <a:off x="0" y="0"/>
              <a:ext cx="319674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0" name="第三方威胁情报接入"/>
            <p:cNvSpPr txBox="1"/>
            <p:nvPr/>
          </p:nvSpPr>
          <p:spPr>
            <a:xfrm>
              <a:off x="39637" y="201523"/>
              <a:ext cx="311746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第三方威胁情报接入</a:t>
              </a:r>
            </a:p>
          </p:txBody>
        </p:sp>
      </p:grpSp>
      <p:sp>
        <p:nvSpPr>
          <p:cNvPr id="1702" name="箭头: 下 126"/>
          <p:cNvSpPr/>
          <p:nvPr/>
        </p:nvSpPr>
        <p:spPr>
          <a:xfrm>
            <a:off x="9522118" y="2768907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705" name="矩形: 圆角 127"/>
          <p:cNvGrpSpPr/>
          <p:nvPr/>
        </p:nvGrpSpPr>
        <p:grpSpPr>
          <a:xfrm>
            <a:off x="7839620" y="4862228"/>
            <a:ext cx="1948283" cy="811989"/>
            <a:chOff x="0" y="0"/>
            <a:chExt cx="1948282" cy="811987"/>
          </a:xfrm>
        </p:grpSpPr>
        <p:sp>
          <p:nvSpPr>
            <p:cNvPr id="1703" name="Rounded Rectangle"/>
            <p:cNvSpPr/>
            <p:nvPr/>
          </p:nvSpPr>
          <p:spPr>
            <a:xfrm>
              <a:off x="0" y="0"/>
              <a:ext cx="194828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4" name="情报数据交换"/>
            <p:cNvSpPr txBox="1"/>
            <p:nvPr/>
          </p:nvSpPr>
          <p:spPr>
            <a:xfrm>
              <a:off x="39637" y="201523"/>
              <a:ext cx="18690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情报数据交换</a:t>
              </a:r>
            </a:p>
          </p:txBody>
        </p:sp>
      </p:grpSp>
      <p:sp>
        <p:nvSpPr>
          <p:cNvPr id="1706" name="箭头: 下 128"/>
          <p:cNvSpPr/>
          <p:nvPr/>
        </p:nvSpPr>
        <p:spPr>
          <a:xfrm rot="10800000">
            <a:off x="8380947" y="4305436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07" name="箭头: 下 129"/>
          <p:cNvSpPr/>
          <p:nvPr/>
        </p:nvSpPr>
        <p:spPr>
          <a:xfrm>
            <a:off x="8956843" y="4305436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710" name="矩形: 圆角 130"/>
          <p:cNvGrpSpPr/>
          <p:nvPr/>
        </p:nvGrpSpPr>
        <p:grpSpPr>
          <a:xfrm>
            <a:off x="9983802" y="4862228"/>
            <a:ext cx="1948283" cy="811989"/>
            <a:chOff x="0" y="0"/>
            <a:chExt cx="1948282" cy="811987"/>
          </a:xfrm>
        </p:grpSpPr>
        <p:sp>
          <p:nvSpPr>
            <p:cNvPr id="1708" name="Rounded Rectangle"/>
            <p:cNvSpPr/>
            <p:nvPr/>
          </p:nvSpPr>
          <p:spPr>
            <a:xfrm>
              <a:off x="0" y="0"/>
              <a:ext cx="1948283" cy="8119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威胁情报服务"/>
            <p:cNvSpPr txBox="1"/>
            <p:nvPr/>
          </p:nvSpPr>
          <p:spPr>
            <a:xfrm>
              <a:off x="39637" y="201523"/>
              <a:ext cx="18690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威胁情报服务</a:t>
              </a:r>
            </a:p>
          </p:txBody>
        </p:sp>
      </p:grpSp>
      <p:sp>
        <p:nvSpPr>
          <p:cNvPr id="1711" name="箭头: 下 131"/>
          <p:cNvSpPr/>
          <p:nvPr/>
        </p:nvSpPr>
        <p:spPr>
          <a:xfrm>
            <a:off x="10654623" y="4301202"/>
            <a:ext cx="432816" cy="429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12" name="直接连接符 135"/>
          <p:cNvSpPr/>
          <p:nvPr/>
        </p:nvSpPr>
        <p:spPr>
          <a:xfrm flipH="1">
            <a:off x="5001490" y="1073726"/>
            <a:ext cx="1" cy="4994566"/>
          </a:xfrm>
          <a:prstGeom prst="line">
            <a:avLst/>
          </a:prstGeom>
          <a:ln w="38100">
            <a:solidFill>
              <a:srgbClr val="00B05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3" name="文本框 138"/>
          <p:cNvSpPr txBox="1"/>
          <p:nvPr/>
        </p:nvSpPr>
        <p:spPr>
          <a:xfrm>
            <a:off x="2341748" y="1133895"/>
            <a:ext cx="14131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当前急需的</a:t>
            </a:r>
          </a:p>
        </p:txBody>
      </p:sp>
      <p:sp>
        <p:nvSpPr>
          <p:cNvPr id="1714" name="文本框 139"/>
          <p:cNvSpPr txBox="1"/>
          <p:nvPr/>
        </p:nvSpPr>
        <p:spPr>
          <a:xfrm>
            <a:off x="7543679" y="1133895"/>
            <a:ext cx="14131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远景规划</a:t>
            </a:r>
          </a:p>
        </p:txBody>
      </p:sp>
      <p:sp>
        <p:nvSpPr>
          <p:cNvPr id="1715" name="标题 6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智·源宏观规划构想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标题 1"/>
          <p:cNvSpPr txBox="1">
            <a:spLocks noGrp="1"/>
          </p:cNvSpPr>
          <p:nvPr>
            <p:ph type="title"/>
          </p:nvPr>
        </p:nvSpPr>
        <p:spPr>
          <a:xfrm>
            <a:off x="254359" y="203512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智·源Roadmap</a:t>
            </a:r>
          </a:p>
        </p:txBody>
      </p:sp>
      <p:sp>
        <p:nvSpPr>
          <p:cNvPr id="1721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1724" name="圆角矩形 2"/>
          <p:cNvGrpSpPr/>
          <p:nvPr/>
        </p:nvGrpSpPr>
        <p:grpSpPr>
          <a:xfrm>
            <a:off x="3162300" y="1503811"/>
            <a:ext cx="2400300" cy="485141"/>
            <a:chOff x="0" y="0"/>
            <a:chExt cx="2400300" cy="485140"/>
          </a:xfrm>
        </p:grpSpPr>
        <p:sp>
          <p:nvSpPr>
            <p:cNvPr id="1722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3" name="P1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P1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FCS：2018年12月</a:t>
              </a:r>
            </a:p>
          </p:txBody>
        </p:sp>
      </p:grpSp>
      <p:grpSp>
        <p:nvGrpSpPr>
          <p:cNvPr id="1727" name="圆角矩形 3"/>
          <p:cNvGrpSpPr/>
          <p:nvPr/>
        </p:nvGrpSpPr>
        <p:grpSpPr>
          <a:xfrm>
            <a:off x="1295400" y="2001804"/>
            <a:ext cx="1485900" cy="476015"/>
            <a:chOff x="0" y="0"/>
            <a:chExt cx="1485900" cy="476014"/>
          </a:xfrm>
        </p:grpSpPr>
        <p:sp>
          <p:nvSpPr>
            <p:cNvPr id="1725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6" name="全局态势感知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全局态势感知</a:t>
              </a:r>
            </a:p>
          </p:txBody>
        </p:sp>
      </p:grpSp>
      <p:grpSp>
        <p:nvGrpSpPr>
          <p:cNvPr id="1730" name="圆角矩形 4"/>
          <p:cNvGrpSpPr/>
          <p:nvPr/>
        </p:nvGrpSpPr>
        <p:grpSpPr>
          <a:xfrm>
            <a:off x="1295400" y="2489429"/>
            <a:ext cx="1485900" cy="476015"/>
            <a:chOff x="0" y="0"/>
            <a:chExt cx="1485900" cy="476014"/>
          </a:xfrm>
        </p:grpSpPr>
        <p:sp>
          <p:nvSpPr>
            <p:cNvPr id="1728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9" name="日志管理查询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日志管理查询</a:t>
              </a:r>
            </a:p>
          </p:txBody>
        </p:sp>
      </p:grpSp>
      <p:grpSp>
        <p:nvGrpSpPr>
          <p:cNvPr id="1733" name="圆角矩形 5"/>
          <p:cNvGrpSpPr/>
          <p:nvPr/>
        </p:nvGrpSpPr>
        <p:grpSpPr>
          <a:xfrm>
            <a:off x="1295400" y="2977053"/>
            <a:ext cx="1485900" cy="476015"/>
            <a:chOff x="0" y="0"/>
            <a:chExt cx="1485900" cy="476014"/>
          </a:xfrm>
        </p:grpSpPr>
        <p:sp>
          <p:nvSpPr>
            <p:cNvPr id="1731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2" name="设备集中管理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设备集中管理</a:t>
              </a:r>
            </a:p>
          </p:txBody>
        </p:sp>
      </p:grpSp>
      <p:grpSp>
        <p:nvGrpSpPr>
          <p:cNvPr id="1736" name="圆角矩形 6"/>
          <p:cNvGrpSpPr/>
          <p:nvPr/>
        </p:nvGrpSpPr>
        <p:grpSpPr>
          <a:xfrm>
            <a:off x="1295400" y="3464678"/>
            <a:ext cx="1485900" cy="476015"/>
            <a:chOff x="0" y="0"/>
            <a:chExt cx="1485900" cy="476014"/>
          </a:xfrm>
        </p:grpSpPr>
        <p:sp>
          <p:nvSpPr>
            <p:cNvPr id="1734" name="Rounded Rectangle"/>
            <p:cNvSpPr/>
            <p:nvPr/>
          </p:nvSpPr>
          <p:spPr>
            <a:xfrm>
              <a:off x="0" y="0"/>
              <a:ext cx="1485900" cy="47601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5" name="威胁情报"/>
            <p:cNvSpPr txBox="1"/>
            <p:nvPr/>
          </p:nvSpPr>
          <p:spPr>
            <a:xfrm>
              <a:off x="23237" y="84337"/>
              <a:ext cx="1439426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</a:t>
              </a:r>
            </a:p>
          </p:txBody>
        </p:sp>
      </p:grpSp>
      <p:grpSp>
        <p:nvGrpSpPr>
          <p:cNvPr id="1739" name="圆角矩形 7"/>
          <p:cNvGrpSpPr/>
          <p:nvPr/>
        </p:nvGrpSpPr>
        <p:grpSpPr>
          <a:xfrm>
            <a:off x="617219" y="2001804"/>
            <a:ext cx="647701" cy="1462874"/>
            <a:chOff x="0" y="0"/>
            <a:chExt cx="647700" cy="1462873"/>
          </a:xfrm>
        </p:grpSpPr>
        <p:sp>
          <p:nvSpPr>
            <p:cNvPr id="1737" name="Rounded Rectangle"/>
            <p:cNvSpPr/>
            <p:nvPr/>
          </p:nvSpPr>
          <p:spPr>
            <a:xfrm>
              <a:off x="0" y="0"/>
              <a:ext cx="647700" cy="1462874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8" name="智·源"/>
            <p:cNvSpPr txBox="1"/>
            <p:nvPr/>
          </p:nvSpPr>
          <p:spPr>
            <a:xfrm>
              <a:off x="31618" y="577766"/>
              <a:ext cx="58446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</a:t>
              </a:r>
            </a:p>
          </p:txBody>
        </p:sp>
      </p:grpSp>
      <p:grpSp>
        <p:nvGrpSpPr>
          <p:cNvPr id="1742" name="圆角矩形 8"/>
          <p:cNvGrpSpPr/>
          <p:nvPr/>
        </p:nvGrpSpPr>
        <p:grpSpPr>
          <a:xfrm>
            <a:off x="617219" y="4852086"/>
            <a:ext cx="2171701" cy="417965"/>
            <a:chOff x="0" y="0"/>
            <a:chExt cx="2171700" cy="417964"/>
          </a:xfrm>
        </p:grpSpPr>
        <p:sp>
          <p:nvSpPr>
            <p:cNvPr id="1740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1" name="产品形态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产品形态</a:t>
              </a:r>
            </a:p>
          </p:txBody>
        </p:sp>
      </p:grpSp>
      <p:grpSp>
        <p:nvGrpSpPr>
          <p:cNvPr id="1745" name="圆角矩形 9"/>
          <p:cNvGrpSpPr/>
          <p:nvPr/>
        </p:nvGrpSpPr>
        <p:grpSpPr>
          <a:xfrm>
            <a:off x="617219" y="5331126"/>
            <a:ext cx="2171701" cy="417965"/>
            <a:chOff x="0" y="0"/>
            <a:chExt cx="2171700" cy="417964"/>
          </a:xfrm>
        </p:grpSpPr>
        <p:sp>
          <p:nvSpPr>
            <p:cNvPr id="1743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4" name="资质及能力证明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资质及能力证明</a:t>
              </a:r>
            </a:p>
          </p:txBody>
        </p:sp>
      </p:grpSp>
      <p:sp>
        <p:nvSpPr>
          <p:cNvPr id="1746" name="直接连接符 114"/>
          <p:cNvSpPr/>
          <p:nvPr/>
        </p:nvSpPr>
        <p:spPr>
          <a:xfrm>
            <a:off x="2926079" y="2477818"/>
            <a:ext cx="8930641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7" name="直接连接符 115"/>
          <p:cNvSpPr/>
          <p:nvPr/>
        </p:nvSpPr>
        <p:spPr>
          <a:xfrm>
            <a:off x="2926079" y="3000274"/>
            <a:ext cx="8930641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8" name="直接连接符 116"/>
          <p:cNvSpPr/>
          <p:nvPr/>
        </p:nvSpPr>
        <p:spPr>
          <a:xfrm>
            <a:off x="2941319" y="3464678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9" name="直接连接符 117"/>
          <p:cNvSpPr/>
          <p:nvPr/>
        </p:nvSpPr>
        <p:spPr>
          <a:xfrm>
            <a:off x="2956559" y="4428316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0" name="直接连接符 118"/>
          <p:cNvSpPr/>
          <p:nvPr/>
        </p:nvSpPr>
        <p:spPr>
          <a:xfrm>
            <a:off x="2956559" y="5345515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1" name="直接连接符 119"/>
          <p:cNvSpPr/>
          <p:nvPr/>
        </p:nvSpPr>
        <p:spPr>
          <a:xfrm>
            <a:off x="2956559" y="3963913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2" name="直接连接符 120"/>
          <p:cNvSpPr/>
          <p:nvPr/>
        </p:nvSpPr>
        <p:spPr>
          <a:xfrm flipH="1">
            <a:off x="5897879" y="2001804"/>
            <a:ext cx="1" cy="378471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3" name="直接连接符 122"/>
          <p:cNvSpPr/>
          <p:nvPr/>
        </p:nvSpPr>
        <p:spPr>
          <a:xfrm>
            <a:off x="2941319" y="1990194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4" name="直接连接符 123"/>
          <p:cNvSpPr/>
          <p:nvPr/>
        </p:nvSpPr>
        <p:spPr>
          <a:xfrm>
            <a:off x="9174480" y="2013415"/>
            <a:ext cx="1" cy="378471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5" name="直接连接符 124"/>
          <p:cNvSpPr/>
          <p:nvPr/>
        </p:nvSpPr>
        <p:spPr>
          <a:xfrm>
            <a:off x="11856719" y="1990194"/>
            <a:ext cx="1" cy="378471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58" name="圆角矩形 24"/>
          <p:cNvGrpSpPr/>
          <p:nvPr/>
        </p:nvGrpSpPr>
        <p:grpSpPr>
          <a:xfrm>
            <a:off x="6160770" y="1503811"/>
            <a:ext cx="2400301" cy="485141"/>
            <a:chOff x="0" y="0"/>
            <a:chExt cx="2400300" cy="485140"/>
          </a:xfrm>
        </p:grpSpPr>
        <p:sp>
          <p:nvSpPr>
            <p:cNvPr id="1756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7" name="P2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P2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FCS：2019年6月</a:t>
              </a:r>
            </a:p>
          </p:txBody>
        </p:sp>
      </p:grpSp>
      <p:grpSp>
        <p:nvGrpSpPr>
          <p:cNvPr id="1761" name="圆角矩形 25"/>
          <p:cNvGrpSpPr/>
          <p:nvPr/>
        </p:nvGrpSpPr>
        <p:grpSpPr>
          <a:xfrm>
            <a:off x="9250680" y="1515422"/>
            <a:ext cx="2400301" cy="485141"/>
            <a:chOff x="0" y="0"/>
            <a:chExt cx="2400300" cy="485140"/>
          </a:xfrm>
        </p:grpSpPr>
        <p:sp>
          <p:nvSpPr>
            <p:cNvPr id="1759" name="Rounded Rectangle"/>
            <p:cNvSpPr/>
            <p:nvPr/>
          </p:nvSpPr>
          <p:spPr>
            <a:xfrm>
              <a:off x="0" y="4563"/>
              <a:ext cx="2400300" cy="476015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0" name="P3-P4…"/>
            <p:cNvSpPr txBox="1"/>
            <p:nvPr/>
          </p:nvSpPr>
          <p:spPr>
            <a:xfrm>
              <a:off x="23236" y="0"/>
              <a:ext cx="2353828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P3-P4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2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FCS：2020年6月</a:t>
              </a:r>
            </a:p>
          </p:txBody>
        </p:sp>
      </p:grpSp>
      <p:sp>
        <p:nvSpPr>
          <p:cNvPr id="1762" name="TextBox 26"/>
          <p:cNvSpPr txBox="1"/>
          <p:nvPr/>
        </p:nvSpPr>
        <p:spPr>
          <a:xfrm>
            <a:off x="2987733" y="2046166"/>
            <a:ext cx="307848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山石产品流量、日志、事件综合关联分析。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全局安全态势的可视化呈现。</a:t>
            </a:r>
          </a:p>
        </p:txBody>
      </p:sp>
      <p:sp>
        <p:nvSpPr>
          <p:cNvPr id="1763" name="TextBox 27"/>
          <p:cNvSpPr txBox="1"/>
          <p:nvPr/>
        </p:nvSpPr>
        <p:spPr>
          <a:xfrm>
            <a:off x="5897879" y="2471409"/>
            <a:ext cx="327659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威胁热点关联分析，建立互联网威胁热点和威胁事件日志的对应关系。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第三方网络设备及系统的日志接入。</a:t>
            </a:r>
          </a:p>
        </p:txBody>
      </p:sp>
      <p:sp>
        <p:nvSpPr>
          <p:cNvPr id="1764" name="TextBox 30"/>
          <p:cNvSpPr txBox="1"/>
          <p:nvPr/>
        </p:nvSpPr>
        <p:spPr>
          <a:xfrm>
            <a:off x="3009899" y="4886916"/>
            <a:ext cx="288798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65" name="TextBox 31"/>
          <p:cNvSpPr txBox="1"/>
          <p:nvPr/>
        </p:nvSpPr>
        <p:spPr>
          <a:xfrm>
            <a:off x="5897879" y="4875305"/>
            <a:ext cx="32766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66" name="TextBox 33"/>
          <p:cNvSpPr txBox="1"/>
          <p:nvPr/>
        </p:nvSpPr>
        <p:spPr>
          <a:xfrm>
            <a:off x="9188994" y="4833744"/>
            <a:ext cx="26822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云服务</a:t>
            </a:r>
          </a:p>
        </p:txBody>
      </p:sp>
      <p:sp>
        <p:nvSpPr>
          <p:cNvPr id="1767" name="TextBox 36"/>
          <p:cNvSpPr txBox="1"/>
          <p:nvPr/>
        </p:nvSpPr>
        <p:spPr>
          <a:xfrm>
            <a:off x="9188994" y="3448306"/>
            <a:ext cx="267915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引入第三方威胁情报。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云端控制中心的威胁关联分析。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互联网安全态势感知。</a:t>
            </a:r>
          </a:p>
        </p:txBody>
      </p:sp>
      <p:sp>
        <p:nvSpPr>
          <p:cNvPr id="1768" name="TextBox 43"/>
          <p:cNvSpPr txBox="1"/>
          <p:nvPr/>
        </p:nvSpPr>
        <p:spPr>
          <a:xfrm>
            <a:off x="5897879" y="2039757"/>
            <a:ext cx="28727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全局网络流量的监控及可视化呈现。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全局运维监控的可视化呈现。</a:t>
            </a:r>
          </a:p>
        </p:txBody>
      </p:sp>
      <p:sp>
        <p:nvSpPr>
          <p:cNvPr id="1769" name="直接连接符 136"/>
          <p:cNvSpPr/>
          <p:nvPr/>
        </p:nvSpPr>
        <p:spPr>
          <a:xfrm>
            <a:off x="2971799" y="4857891"/>
            <a:ext cx="89306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72" name="圆角矩形 51"/>
          <p:cNvGrpSpPr/>
          <p:nvPr/>
        </p:nvGrpSpPr>
        <p:grpSpPr>
          <a:xfrm>
            <a:off x="617219" y="4399291"/>
            <a:ext cx="2171701" cy="417965"/>
            <a:chOff x="0" y="0"/>
            <a:chExt cx="2171700" cy="417964"/>
          </a:xfrm>
        </p:grpSpPr>
        <p:sp>
          <p:nvSpPr>
            <p:cNvPr id="1770" name="Rounded Rectangle"/>
            <p:cNvSpPr/>
            <p:nvPr/>
          </p:nvSpPr>
          <p:spPr>
            <a:xfrm>
              <a:off x="0" y="0"/>
              <a:ext cx="2171700" cy="41796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1" name="商业模式"/>
            <p:cNvSpPr txBox="1"/>
            <p:nvPr/>
          </p:nvSpPr>
          <p:spPr>
            <a:xfrm>
              <a:off x="20403" y="55311"/>
              <a:ext cx="2130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商业模式</a:t>
              </a:r>
            </a:p>
          </p:txBody>
        </p:sp>
      </p:grpSp>
      <p:sp>
        <p:nvSpPr>
          <p:cNvPr id="1773" name="TextBox 52"/>
          <p:cNvSpPr txBox="1"/>
          <p:nvPr/>
        </p:nvSpPr>
        <p:spPr>
          <a:xfrm>
            <a:off x="2982501" y="4499181"/>
            <a:ext cx="288798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配合山石安全产品的单产品销售</a:t>
            </a:r>
          </a:p>
        </p:txBody>
      </p:sp>
      <p:grpSp>
        <p:nvGrpSpPr>
          <p:cNvPr id="1776" name="圆角矩形 44"/>
          <p:cNvGrpSpPr/>
          <p:nvPr/>
        </p:nvGrpSpPr>
        <p:grpSpPr>
          <a:xfrm>
            <a:off x="1295400" y="3952302"/>
            <a:ext cx="1485900" cy="383135"/>
            <a:chOff x="0" y="0"/>
            <a:chExt cx="1485900" cy="383134"/>
          </a:xfrm>
        </p:grpSpPr>
        <p:sp>
          <p:nvSpPr>
            <p:cNvPr id="1774" name="Rounded Rectangle"/>
            <p:cNvSpPr/>
            <p:nvPr/>
          </p:nvSpPr>
          <p:spPr>
            <a:xfrm>
              <a:off x="0" y="0"/>
              <a:ext cx="1485900" cy="38313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5" name="威胁情报服务"/>
            <p:cNvSpPr txBox="1"/>
            <p:nvPr/>
          </p:nvSpPr>
          <p:spPr>
            <a:xfrm>
              <a:off x="18702" y="37897"/>
              <a:ext cx="144849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威胁情报服务</a:t>
              </a:r>
            </a:p>
          </p:txBody>
        </p:sp>
      </p:grpSp>
      <p:sp>
        <p:nvSpPr>
          <p:cNvPr id="1777" name="TextBox 49"/>
          <p:cNvSpPr txBox="1"/>
          <p:nvPr/>
        </p:nvSpPr>
        <p:spPr>
          <a:xfrm>
            <a:off x="9198519" y="4001453"/>
            <a:ext cx="267915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山石单点设备威胁情报服务提供。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非山石产品用户的Web威胁情报服务提供。</a:t>
            </a:r>
          </a:p>
        </p:txBody>
      </p:sp>
      <p:sp>
        <p:nvSpPr>
          <p:cNvPr id="1778" name="TextBox 50"/>
          <p:cNvSpPr txBox="1"/>
          <p:nvPr/>
        </p:nvSpPr>
        <p:spPr>
          <a:xfrm>
            <a:off x="2926079" y="1253360"/>
            <a:ext cx="2872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以安全态势切入</a:t>
            </a:r>
          </a:p>
        </p:txBody>
      </p:sp>
      <p:sp>
        <p:nvSpPr>
          <p:cNvPr id="1779" name="TextBox 54"/>
          <p:cNvSpPr txBox="1"/>
          <p:nvPr/>
        </p:nvSpPr>
        <p:spPr>
          <a:xfrm>
            <a:off x="5970270" y="1250470"/>
            <a:ext cx="2872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监控能力提升，第三方融合</a:t>
            </a:r>
          </a:p>
        </p:txBody>
      </p:sp>
      <p:sp>
        <p:nvSpPr>
          <p:cNvPr id="1780" name="TextBox 56"/>
          <p:cNvSpPr txBox="1"/>
          <p:nvPr/>
        </p:nvSpPr>
        <p:spPr>
          <a:xfrm>
            <a:off x="9098274" y="1260586"/>
            <a:ext cx="26746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i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安全中心进化，服务化</a:t>
            </a:r>
          </a:p>
        </p:txBody>
      </p:sp>
      <p:sp>
        <p:nvSpPr>
          <p:cNvPr id="1781" name="TextBox 58"/>
          <p:cNvSpPr txBox="1"/>
          <p:nvPr/>
        </p:nvSpPr>
        <p:spPr>
          <a:xfrm>
            <a:off x="9188994" y="4441480"/>
            <a:ext cx="258390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产品销售</a:t>
            </a:r>
          </a:p>
          <a:p>
            <a: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威胁情报服务</a:t>
            </a:r>
          </a:p>
        </p:txBody>
      </p:sp>
      <p:grpSp>
        <p:nvGrpSpPr>
          <p:cNvPr id="1784" name="圆角矩形 7"/>
          <p:cNvGrpSpPr/>
          <p:nvPr/>
        </p:nvGrpSpPr>
        <p:grpSpPr>
          <a:xfrm>
            <a:off x="624840" y="3499506"/>
            <a:ext cx="647701" cy="864956"/>
            <a:chOff x="0" y="0"/>
            <a:chExt cx="647700" cy="864954"/>
          </a:xfrm>
        </p:grpSpPr>
        <p:sp>
          <p:nvSpPr>
            <p:cNvPr id="1782" name="Rounded Rectangle"/>
            <p:cNvSpPr/>
            <p:nvPr/>
          </p:nvSpPr>
          <p:spPr>
            <a:xfrm>
              <a:off x="0" y="0"/>
              <a:ext cx="647700" cy="86495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3" name="智·源…"/>
            <p:cNvSpPr txBox="1"/>
            <p:nvPr/>
          </p:nvSpPr>
          <p:spPr>
            <a:xfrm>
              <a:off x="31618" y="62907"/>
              <a:ext cx="584464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智·源</a:t>
              </a:r>
            </a:p>
            <a:p>
              <a:pPr algn="ctr"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云端控制中心</a:t>
              </a:r>
            </a:p>
          </p:txBody>
        </p:sp>
      </p:grpSp>
      <p:sp>
        <p:nvSpPr>
          <p:cNvPr id="1785" name="TextBox 26"/>
          <p:cNvSpPr txBox="1"/>
          <p:nvPr/>
        </p:nvSpPr>
        <p:spPr>
          <a:xfrm>
            <a:off x="2925215" y="2469495"/>
            <a:ext cx="288174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融合部分HSA功能，采集山石产品日志，供查询及备份。部署SYSMON服务，采集终端日志。</a:t>
            </a:r>
          </a:p>
        </p:txBody>
      </p:sp>
      <p:sp>
        <p:nvSpPr>
          <p:cNvPr id="1786" name="TextBox 26"/>
          <p:cNvSpPr txBox="1"/>
          <p:nvPr/>
        </p:nvSpPr>
        <p:spPr>
          <a:xfrm>
            <a:off x="2993968" y="3013612"/>
            <a:ext cx="288174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融合部分HSM功能，针对山石设备进行集中管控、配置下发、特征库及LIC管理等。</a:t>
            </a:r>
          </a:p>
        </p:txBody>
      </p:sp>
      <p:sp>
        <p:nvSpPr>
          <p:cNvPr id="1787" name="TextBox 52"/>
          <p:cNvSpPr txBox="1"/>
          <p:nvPr/>
        </p:nvSpPr>
        <p:spPr>
          <a:xfrm>
            <a:off x="5912392" y="4517142"/>
            <a:ext cx="288798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配合山石安全产品的单产品销售</a:t>
            </a:r>
          </a:p>
        </p:txBody>
      </p:sp>
      <p:sp>
        <p:nvSpPr>
          <p:cNvPr id="1788" name="TextBox 27"/>
          <p:cNvSpPr txBox="1"/>
          <p:nvPr/>
        </p:nvSpPr>
        <p:spPr>
          <a:xfrm>
            <a:off x="5897877" y="3512951"/>
            <a:ext cx="32766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建立云端控制中心，采集威胁热点。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建立云端控制中心的威胁热点知识库。</a:t>
            </a:r>
          </a:p>
        </p:txBody>
      </p:sp>
      <p:sp>
        <p:nvSpPr>
          <p:cNvPr id="1789" name="矩形: 圆角 3"/>
          <p:cNvSpPr/>
          <p:nvPr/>
        </p:nvSpPr>
        <p:spPr>
          <a:xfrm>
            <a:off x="5912392" y="1184564"/>
            <a:ext cx="5944329" cy="4636769"/>
          </a:xfrm>
          <a:prstGeom prst="roundRect">
            <a:avLst>
              <a:gd name="adj" fmla="val 5611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标题 1"/>
          <p:cNvSpPr txBox="1">
            <a:spLocks noGrp="1"/>
          </p:cNvSpPr>
          <p:nvPr>
            <p:ph type="title"/>
          </p:nvPr>
        </p:nvSpPr>
        <p:spPr>
          <a:xfrm>
            <a:off x="195988" y="173346"/>
            <a:ext cx="9809848" cy="605776"/>
          </a:xfrm>
          <a:prstGeom prst="rect">
            <a:avLst/>
          </a:prstGeom>
        </p:spPr>
        <p:txBody>
          <a:bodyPr/>
          <a:lstStyle/>
          <a:p>
            <a:pPr defTabSz="749808">
              <a:defRPr sz="2952"/>
            </a:pPr>
            <a:r>
              <a:t>智·源产品 Phase-2 阶段细化分解</a:t>
            </a:r>
          </a:p>
        </p:txBody>
      </p:sp>
      <p:sp>
        <p:nvSpPr>
          <p:cNvPr id="1792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1799" name="图示 4"/>
          <p:cNvGrpSpPr/>
          <p:nvPr/>
        </p:nvGrpSpPr>
        <p:grpSpPr>
          <a:xfrm>
            <a:off x="104346" y="1357827"/>
            <a:ext cx="11069781" cy="4534984"/>
            <a:chOff x="0" y="0"/>
            <a:chExt cx="11069780" cy="4534983"/>
          </a:xfrm>
        </p:grpSpPr>
        <p:grpSp>
          <p:nvGrpSpPr>
            <p:cNvPr id="1795" name="Group"/>
            <p:cNvGrpSpPr/>
            <p:nvPr/>
          </p:nvGrpSpPr>
          <p:grpSpPr>
            <a:xfrm>
              <a:off x="0" y="0"/>
              <a:ext cx="11069781" cy="1935399"/>
              <a:chOff x="0" y="0"/>
              <a:chExt cx="11069780" cy="1935398"/>
            </a:xfrm>
          </p:grpSpPr>
          <p:sp>
            <p:nvSpPr>
              <p:cNvPr id="1793" name="Rounded Rectangle"/>
              <p:cNvSpPr/>
              <p:nvPr/>
            </p:nvSpPr>
            <p:spPr>
              <a:xfrm>
                <a:off x="0" y="0"/>
                <a:ext cx="11069781" cy="1935399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047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4" name="已有能力…"/>
              <p:cNvSpPr txBox="1"/>
              <p:nvPr/>
            </p:nvSpPr>
            <p:spPr>
              <a:xfrm>
                <a:off x="42471" y="42471"/>
                <a:ext cx="10984839" cy="929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已有能力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NGFW/iNGFW/BDS产品接入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融合HSA日志审计和HSM配置管理能力</a:t>
                </a:r>
              </a:p>
            </p:txBody>
          </p:sp>
        </p:grpSp>
        <p:grpSp>
          <p:nvGrpSpPr>
            <p:cNvPr id="1798" name="Group"/>
            <p:cNvGrpSpPr/>
            <p:nvPr/>
          </p:nvGrpSpPr>
          <p:grpSpPr>
            <a:xfrm>
              <a:off x="0" y="2599585"/>
              <a:ext cx="11069781" cy="1935399"/>
              <a:chOff x="0" y="0"/>
              <a:chExt cx="11069780" cy="1935398"/>
            </a:xfrm>
          </p:grpSpPr>
          <p:sp>
            <p:nvSpPr>
              <p:cNvPr id="1796" name="Rounded Rectangle"/>
              <p:cNvSpPr/>
              <p:nvPr/>
            </p:nvSpPr>
            <p:spPr>
              <a:xfrm>
                <a:off x="0" y="0"/>
                <a:ext cx="11069781" cy="1935399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047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7" name="待开发…"/>
              <p:cNvSpPr txBox="1"/>
              <p:nvPr/>
            </p:nvSpPr>
            <p:spPr>
              <a:xfrm>
                <a:off x="42471" y="42471"/>
                <a:ext cx="10984839" cy="1209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 待开发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集成Sysmon服务，采集终端主机日志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威胁事件关联分析，还原攻击路径及证据链</a:t>
                </a:r>
                <a:endParaRPr sz="3047"/>
              </a:p>
              <a:p>
                <a:pPr marL="387079" indent="-387079">
                  <a:buSzPct val="100000"/>
                  <a:buChar char="•"/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全局安全态势的可视化呈现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市场产品品类定义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68D8F387-DFD1-49DF-A657-FA3544B81C97}"/>
              </a:ext>
            </a:extLst>
          </p:cNvPr>
          <p:cNvGraphicFramePr/>
          <p:nvPr>
            <p:extLst/>
          </p:nvPr>
        </p:nvGraphicFramePr>
        <p:xfrm>
          <a:off x="556077" y="1122219"/>
          <a:ext cx="11079846" cy="477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CAD4192-663A-4747-9C64-070CDFFC9292}"/>
              </a:ext>
            </a:extLst>
          </p:cNvPr>
          <p:cNvSpPr txBox="1"/>
          <p:nvPr/>
        </p:nvSpPr>
        <p:spPr>
          <a:xfrm>
            <a:off x="7761683" y="5848649"/>
            <a:ext cx="416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——《Gartner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：智能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SOC/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情报驱动的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的五大特征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411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108561" y="2325523"/>
            <a:ext cx="5974878" cy="1069527"/>
          </a:xfrm>
          <a:prstGeom prst="rect">
            <a:avLst/>
          </a:prstGeom>
        </p:spPr>
        <p:txBody>
          <a:bodyPr/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客户调研及需求分析</a:t>
            </a:r>
          </a:p>
        </p:txBody>
      </p:sp>
      <p:sp>
        <p:nvSpPr>
          <p:cNvPr id="373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下一章节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客户调研</a:t>
            </a:r>
          </a:p>
        </p:txBody>
      </p:sp>
      <p:sp>
        <p:nvSpPr>
          <p:cNvPr id="376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379" name="圆角矩形 13"/>
          <p:cNvGrpSpPr/>
          <p:nvPr/>
        </p:nvGrpSpPr>
        <p:grpSpPr>
          <a:xfrm>
            <a:off x="1378464" y="1311392"/>
            <a:ext cx="1920240" cy="716281"/>
            <a:chOff x="0" y="0"/>
            <a:chExt cx="1920239" cy="716280"/>
          </a:xfrm>
        </p:grpSpPr>
        <p:sp>
          <p:nvSpPr>
            <p:cNvPr id="377" name="Rounded Rectangle"/>
            <p:cNvSpPr/>
            <p:nvPr/>
          </p:nvSpPr>
          <p:spPr>
            <a:xfrm>
              <a:off x="0" y="0"/>
              <a:ext cx="1920240" cy="71628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教育"/>
            <p:cNvSpPr txBox="1"/>
            <p:nvPr/>
          </p:nvSpPr>
          <p:spPr>
            <a:xfrm>
              <a:off x="34966" y="153669"/>
              <a:ext cx="185030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教育</a:t>
              </a:r>
            </a:p>
          </p:txBody>
        </p:sp>
      </p:grpSp>
      <p:grpSp>
        <p:nvGrpSpPr>
          <p:cNvPr id="382" name="圆角矩形 14"/>
          <p:cNvGrpSpPr/>
          <p:nvPr/>
        </p:nvGrpSpPr>
        <p:grpSpPr>
          <a:xfrm>
            <a:off x="4411224" y="1311392"/>
            <a:ext cx="1249681" cy="716281"/>
            <a:chOff x="0" y="0"/>
            <a:chExt cx="1249680" cy="716280"/>
          </a:xfrm>
        </p:grpSpPr>
        <p:sp>
          <p:nvSpPr>
            <p:cNvPr id="380" name="Rounded Rectangle"/>
            <p:cNvSpPr/>
            <p:nvPr/>
          </p:nvSpPr>
          <p:spPr>
            <a:xfrm>
              <a:off x="0" y="0"/>
              <a:ext cx="1249681" cy="71628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2个"/>
            <p:cNvSpPr txBox="1"/>
            <p:nvPr/>
          </p:nvSpPr>
          <p:spPr>
            <a:xfrm>
              <a:off x="34965" y="172720"/>
              <a:ext cx="117975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83" name="TextBox 15"/>
          <p:cNvSpPr txBox="1"/>
          <p:nvPr/>
        </p:nvSpPr>
        <p:spPr>
          <a:xfrm>
            <a:off x="6096000" y="1443492"/>
            <a:ext cx="47244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南京晓庄学院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南京理工大学</a:t>
            </a:r>
          </a:p>
        </p:txBody>
      </p:sp>
      <p:sp>
        <p:nvSpPr>
          <p:cNvPr id="384" name="直接连接符 8"/>
          <p:cNvSpPr/>
          <p:nvPr/>
        </p:nvSpPr>
        <p:spPr>
          <a:xfrm>
            <a:off x="753623" y="2135622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87" name="圆角矩形 18"/>
          <p:cNvGrpSpPr/>
          <p:nvPr/>
        </p:nvGrpSpPr>
        <p:grpSpPr>
          <a:xfrm>
            <a:off x="1378464" y="2241032"/>
            <a:ext cx="1920240" cy="777241"/>
            <a:chOff x="0" y="0"/>
            <a:chExt cx="1920239" cy="777240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政府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政府</a:t>
              </a:r>
            </a:p>
          </p:txBody>
        </p:sp>
      </p:grpSp>
      <p:grpSp>
        <p:nvGrpSpPr>
          <p:cNvPr id="390" name="圆角矩形 19"/>
          <p:cNvGrpSpPr/>
          <p:nvPr/>
        </p:nvGrpSpPr>
        <p:grpSpPr>
          <a:xfrm>
            <a:off x="4411224" y="2241032"/>
            <a:ext cx="1249681" cy="777241"/>
            <a:chOff x="0" y="0"/>
            <a:chExt cx="1249680" cy="777240"/>
          </a:xfrm>
        </p:grpSpPr>
        <p:sp>
          <p:nvSpPr>
            <p:cNvPr id="388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2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91" name="TextBox 20"/>
          <p:cNvSpPr txBox="1"/>
          <p:nvPr/>
        </p:nvSpPr>
        <p:spPr>
          <a:xfrm>
            <a:off x="6087624" y="2301992"/>
            <a:ext cx="47244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江苏省电化教育馆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江苏省财政厅信息中心</a:t>
            </a:r>
          </a:p>
        </p:txBody>
      </p:sp>
      <p:sp>
        <p:nvSpPr>
          <p:cNvPr id="392" name="直接连接符 12"/>
          <p:cNvSpPr/>
          <p:nvPr/>
        </p:nvSpPr>
        <p:spPr>
          <a:xfrm>
            <a:off x="768863" y="3126222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95" name="圆角矩形 22"/>
          <p:cNvGrpSpPr/>
          <p:nvPr/>
        </p:nvGrpSpPr>
        <p:grpSpPr>
          <a:xfrm>
            <a:off x="1378464" y="3231632"/>
            <a:ext cx="1920240" cy="777241"/>
            <a:chOff x="0" y="0"/>
            <a:chExt cx="1920239" cy="777240"/>
          </a:xfrm>
        </p:grpSpPr>
        <p:sp>
          <p:nvSpPr>
            <p:cNvPr id="393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金融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金融</a:t>
              </a:r>
            </a:p>
          </p:txBody>
        </p:sp>
      </p:grpSp>
      <p:grpSp>
        <p:nvGrpSpPr>
          <p:cNvPr id="398" name="圆角矩形 23"/>
          <p:cNvGrpSpPr/>
          <p:nvPr/>
        </p:nvGrpSpPr>
        <p:grpSpPr>
          <a:xfrm>
            <a:off x="4426463" y="3231632"/>
            <a:ext cx="1249681" cy="777241"/>
            <a:chOff x="0" y="0"/>
            <a:chExt cx="1249680" cy="777240"/>
          </a:xfrm>
        </p:grpSpPr>
        <p:sp>
          <p:nvSpPr>
            <p:cNvPr id="396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2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2个</a:t>
              </a:r>
            </a:p>
          </p:txBody>
        </p:sp>
      </p:grpSp>
      <p:sp>
        <p:nvSpPr>
          <p:cNvPr id="399" name="TextBox 24"/>
          <p:cNvSpPr txBox="1"/>
          <p:nvPr/>
        </p:nvSpPr>
        <p:spPr>
          <a:xfrm>
            <a:off x="6102863" y="3292592"/>
            <a:ext cx="47244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华安基金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中国银联电子支付研究院</a:t>
            </a:r>
          </a:p>
        </p:txBody>
      </p:sp>
      <p:sp>
        <p:nvSpPr>
          <p:cNvPr id="400" name="直接连接符 16"/>
          <p:cNvSpPr/>
          <p:nvPr/>
        </p:nvSpPr>
        <p:spPr>
          <a:xfrm>
            <a:off x="784103" y="4116821"/>
            <a:ext cx="10149842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03" name="圆角矩形 26"/>
          <p:cNvGrpSpPr/>
          <p:nvPr/>
        </p:nvGrpSpPr>
        <p:grpSpPr>
          <a:xfrm>
            <a:off x="1378464" y="4222231"/>
            <a:ext cx="1920240" cy="777241"/>
            <a:chOff x="0" y="0"/>
            <a:chExt cx="1920239" cy="777240"/>
          </a:xfrm>
        </p:grpSpPr>
        <p:sp>
          <p:nvSpPr>
            <p:cNvPr id="401" name="Rounded Rectangle"/>
            <p:cNvSpPr/>
            <p:nvPr/>
          </p:nvSpPr>
          <p:spPr>
            <a:xfrm>
              <a:off x="0" y="0"/>
              <a:ext cx="1920240" cy="777241"/>
            </a:xfrm>
            <a:prstGeom prst="roundRect">
              <a:avLst>
                <a:gd name="adj" fmla="val 16667"/>
              </a:avLst>
            </a:prstGeom>
            <a:solidFill>
              <a:srgbClr val="F3F6F7"/>
            </a:solidFill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大企业"/>
            <p:cNvSpPr txBox="1"/>
            <p:nvPr/>
          </p:nvSpPr>
          <p:spPr>
            <a:xfrm>
              <a:off x="37941" y="184150"/>
              <a:ext cx="184435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大企业</a:t>
              </a:r>
            </a:p>
          </p:txBody>
        </p:sp>
      </p:grpSp>
      <p:grpSp>
        <p:nvGrpSpPr>
          <p:cNvPr id="406" name="圆角矩形 27"/>
          <p:cNvGrpSpPr/>
          <p:nvPr/>
        </p:nvGrpSpPr>
        <p:grpSpPr>
          <a:xfrm>
            <a:off x="4441704" y="4222231"/>
            <a:ext cx="1249681" cy="777241"/>
            <a:chOff x="0" y="0"/>
            <a:chExt cx="1249680" cy="777240"/>
          </a:xfrm>
        </p:grpSpPr>
        <p:sp>
          <p:nvSpPr>
            <p:cNvPr id="404" name="Rounded Rectangle"/>
            <p:cNvSpPr/>
            <p:nvPr/>
          </p:nvSpPr>
          <p:spPr>
            <a:xfrm>
              <a:off x="0" y="0"/>
              <a:ext cx="1249681" cy="777241"/>
            </a:xfrm>
            <a:prstGeom prst="roundRect">
              <a:avLst>
                <a:gd name="adj" fmla="val 16667"/>
              </a:avLst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1个"/>
            <p:cNvSpPr txBox="1"/>
            <p:nvPr/>
          </p:nvSpPr>
          <p:spPr>
            <a:xfrm>
              <a:off x="37942" y="203200"/>
              <a:ext cx="11737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1个</a:t>
              </a:r>
            </a:p>
          </p:txBody>
        </p:sp>
      </p:grpSp>
      <p:sp>
        <p:nvSpPr>
          <p:cNvPr id="407" name="TextBox 28"/>
          <p:cNvSpPr txBox="1"/>
          <p:nvPr/>
        </p:nvSpPr>
        <p:spPr>
          <a:xfrm>
            <a:off x="6118104" y="4283192"/>
            <a:ext cx="472440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奥园地产</a:t>
            </a:r>
          </a:p>
        </p:txBody>
      </p:sp>
      <p:sp>
        <p:nvSpPr>
          <p:cNvPr id="408" name="直接连接符 20"/>
          <p:cNvSpPr/>
          <p:nvPr/>
        </p:nvSpPr>
        <p:spPr>
          <a:xfrm flipH="1">
            <a:off x="3816863" y="1326631"/>
            <a:ext cx="1" cy="367284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TextBox 2"/>
          <p:cNvSpPr txBox="1"/>
          <p:nvPr/>
        </p:nvSpPr>
        <p:spPr>
          <a:xfrm>
            <a:off x="1122878" y="5407023"/>
            <a:ext cx="100043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调研内容：从近两年的客户交流纪要中，挖掘提炼出态势感知及大数据分析平台的应用及需求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标题 2"/>
          <p:cNvSpPr txBox="1">
            <a:spLocks noGrp="1"/>
          </p:cNvSpPr>
          <p:nvPr>
            <p:ph type="title"/>
          </p:nvPr>
        </p:nvSpPr>
        <p:spPr>
          <a:xfrm>
            <a:off x="698496" y="361822"/>
            <a:ext cx="9809848" cy="605776"/>
          </a:xfrm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教育行业客户</a:t>
            </a:r>
          </a:p>
        </p:txBody>
      </p:sp>
      <p:sp>
        <p:nvSpPr>
          <p:cNvPr id="412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733789" y="6345569"/>
            <a:ext cx="49871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aphicFrame>
        <p:nvGraphicFramePr>
          <p:cNvPr id="413" name="表格 23"/>
          <p:cNvGraphicFramePr/>
          <p:nvPr/>
        </p:nvGraphicFramePr>
        <p:xfrm>
          <a:off x="697470" y="1067723"/>
          <a:ext cx="10797059" cy="32317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08257"/>
                <a:gridCol w="3481563"/>
                <a:gridCol w="5807239"/>
              </a:tblGrid>
              <a:tr h="305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客户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主要问题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主要需求</a:t>
                      </a:r>
                    </a:p>
                  </a:txBody>
                  <a:tcPr marL="45720" marR="45720" horzOverflow="overflow"/>
                </a:tc>
              </a:tr>
              <a:tr h="750339">
                <a:tc>
                  <a:txBody>
                    <a:bodyPr/>
                    <a:lstStyle/>
                    <a:p>
                      <a:pPr algn="l"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南京晓庄学院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设备日志单独管理效率低，网管人员不具备安全分析能力，无法对日志结果加以利用。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收集所有网络设备日志；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能提供专业且具有深度和及时性的专家知识库；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更好的挖掘数据潜在价值，主要体现在如下几方面，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资产利用率监测；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关联性分析和潜在风险评估等方面；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引入多家厂商的分析服务进行对比；</a:t>
                      </a:r>
                    </a:p>
                  </a:txBody>
                  <a:tcPr marL="45720" marR="45720" anchor="ctr" horzOverflow="overflow"/>
                </a:tc>
              </a:tr>
              <a:tr h="1065876">
                <a:tc>
                  <a:txBody>
                    <a:bodyPr/>
                    <a:lstStyle/>
                    <a:p>
                      <a:pPr algn="l"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南京理工大学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网管人员无法发现多设备日志之间的关联性和潜在问题，目前HSM只能监控单点设备的威胁及流量情况，需要全局视角，以了解全网的安全状态。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已经部署了很多山石安全产品，能提供大数据分析的能力，通过综合的关联分析来弥补管理员在安全方面专业的不足；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SzPct val="100000"/>
                        <a:buFont typeface="Arial"/>
                        <a:buChar char="•"/>
                        <a:defRPr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将网络环境质量，威胁状况预警，应用识别，行为异常等方面数据进行分析展示；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sp>
        <p:nvSpPr>
          <p:cNvPr id="414" name="文本框 24"/>
          <p:cNvSpPr txBox="1"/>
          <p:nvPr/>
        </p:nvSpPr>
        <p:spPr>
          <a:xfrm>
            <a:off x="697470" y="4334983"/>
            <a:ext cx="1057794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需求总结：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 山石安全产品及第三方网络安全设备的日志审计。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 网络流量及日志的综合关联分析，用于指导安全处置。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 网络威胁态势、资产风险态势、异常网络流量态势的集中呈现。</a:t>
            </a:r>
          </a:p>
          <a:p>
            <a:pPr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4. 具备知识库信息，针对检测出的威胁进行描述说明。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 Unicode MS"/>
        <a:ea typeface="Arial Unicode MS"/>
        <a:cs typeface="Arial Unicode MS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Arial Unicode MS"/>
        <a:ea typeface="Arial Unicode MS"/>
        <a:cs typeface="Arial Unicode MS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3792</Words>
  <Application>Microsoft Office PowerPoint</Application>
  <PresentationFormat>宽屏</PresentationFormat>
  <Paragraphs>1352</Paragraphs>
  <Slides>55</Slides>
  <Notes>5</Notes>
  <HiddenSlides>13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Arial Unicode MS</vt:lpstr>
      <vt:lpstr>Microsoft YaHei UI</vt:lpstr>
      <vt:lpstr>Open Sans Light</vt:lpstr>
      <vt:lpstr>微软雅黑</vt:lpstr>
      <vt:lpstr>微软雅黑 Light</vt:lpstr>
      <vt:lpstr>思源黑体 CN Bold</vt:lpstr>
      <vt:lpstr>思源黑体 CN Normal</vt:lpstr>
      <vt:lpstr>等线</vt:lpstr>
      <vt:lpstr>Arial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市场背景</vt:lpstr>
      <vt:lpstr>市场需求发展趋势</vt:lpstr>
      <vt:lpstr>市场产品品类定义</vt:lpstr>
      <vt:lpstr>PowerPoint 演示文稿</vt:lpstr>
      <vt:lpstr>客户调研</vt:lpstr>
      <vt:lpstr>教育行业客户</vt:lpstr>
      <vt:lpstr>政府行业客户</vt:lpstr>
      <vt:lpstr>金融行业客户</vt:lpstr>
      <vt:lpstr>大企业客户</vt:lpstr>
      <vt:lpstr>行业需求总结</vt:lpstr>
      <vt:lpstr>PowerPoint 演示文稿</vt:lpstr>
      <vt:lpstr>友商产品分析</vt:lpstr>
      <vt:lpstr>深信服安全感知平台分析</vt:lpstr>
      <vt:lpstr>360态势感知与安全运营平台分析</vt:lpstr>
      <vt:lpstr>H3C态势感知系统分析</vt:lpstr>
      <vt:lpstr>安恒安全防护管理平台</vt:lpstr>
      <vt:lpstr>CheckPoint SmartCenter</vt:lpstr>
      <vt:lpstr>FireEye TAP ( Threat Analytics Platform )</vt:lpstr>
      <vt:lpstr>友商产品对比总结</vt:lpstr>
      <vt:lpstr>学习&amp;借鉴</vt:lpstr>
      <vt:lpstr>PowerPoint 演示文稿</vt:lpstr>
      <vt:lpstr>智·源—大数据分析平台</vt:lpstr>
      <vt:lpstr>智·源 入局对比</vt:lpstr>
      <vt:lpstr>智·源 产品亮点</vt:lpstr>
      <vt:lpstr>智·源部署场景</vt:lpstr>
      <vt:lpstr>智·源组件架构</vt:lpstr>
      <vt:lpstr>智·源功能架构</vt:lpstr>
      <vt:lpstr>全局安全态势呈现</vt:lpstr>
      <vt:lpstr>PowerPoint 演示文稿</vt:lpstr>
      <vt:lpstr>智·源产品 Roadmap</vt:lpstr>
      <vt:lpstr>智·源功能需求列表（安全态势感知）</vt:lpstr>
      <vt:lpstr>智·源功能需求列表( 流量态势 )</vt:lpstr>
      <vt:lpstr>智·源功能需求列表( 运维态势 )</vt:lpstr>
      <vt:lpstr>智·源功能需求列表( P3阶段的主要功能 )</vt:lpstr>
      <vt:lpstr>智·源 概要回顾</vt:lpstr>
      <vt:lpstr>PowerPoint 演示文稿</vt:lpstr>
      <vt:lpstr>HSM&amp;HSA历年销售回顾</vt:lpstr>
      <vt:lpstr>PowerPoint 演示文稿</vt:lpstr>
      <vt:lpstr>PowerPoint 演示文稿</vt:lpstr>
      <vt:lpstr>市场规模预期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智·源 Overview</vt:lpstr>
      <vt:lpstr>市场规模预期</vt:lpstr>
      <vt:lpstr>全局态势感知—关联分析实例</vt:lpstr>
      <vt:lpstr>智·源宏观规划构想</vt:lpstr>
      <vt:lpstr>智·源Roadmap</vt:lpstr>
      <vt:lpstr>智·源产品 Phase-2 阶段细化分解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Z. Martin</cp:lastModifiedBy>
  <cp:revision>20</cp:revision>
  <dcterms:modified xsi:type="dcterms:W3CDTF">2018-06-08T09:27:31Z</dcterms:modified>
</cp:coreProperties>
</file>